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egharvest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5050"/>
    <a:srgbClr val="A50021"/>
    <a:srgbClr val="6699FF"/>
    <a:srgbClr val="CC0000"/>
    <a:srgbClr val="6666FF"/>
    <a:srgbClr val="0000CC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692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675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666713-A6CA-475D-8ABA-029E99FD195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8AE9B5-792E-4620-BB1D-959E4A5A3CC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B0DDA-B8FE-48C6-906A-27BAF420BB1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00816-138B-4333-A99F-3F28CBE2FA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D413-9B60-4560-8076-FCEAE8FE7D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55F48-A6BB-4B8A-A989-38C7D9BD8A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2E39CA-24AA-4509-982E-69EEF9A815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72E4C-4282-4357-9153-B865650018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4CB9B-75C1-4889-A915-A7E07E6B511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075F29-CADA-4E81-874C-72C692DE990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9DD52-A3CF-46ED-A9F9-1FE32CA4F4B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AC1C2D-6E19-4722-97A3-F78C77F2E59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00"/>
            </a:gs>
            <a:gs pos="100000">
              <a:srgbClr val="FF66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ru-RU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smtClean="0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252A732-66D2-497B-A190-616686336DA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slide" Target="slide13.xml"/><Relationship Id="rId4" Type="http://schemas.openxmlformats.org/officeDocument/2006/relationships/image" Target="../media/image6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slide" Target="slide16.xml"/><Relationship Id="rId4" Type="http://schemas.openxmlformats.org/officeDocument/2006/relationships/image" Target="../media/image5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9.xml"/><Relationship Id="rId5" Type="http://schemas.openxmlformats.org/officeDocument/2006/relationships/image" Target="../media/image5.gif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8.xml"/><Relationship Id="rId5" Type="http://schemas.openxmlformats.org/officeDocument/2006/relationships/image" Target="../media/image7.gif"/><Relationship Id="rId4" Type="http://schemas.openxmlformats.org/officeDocument/2006/relationships/slide" Target="sl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slide" Target="slide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image" Target="../media/image5.gif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image" Target="../media/image5.gif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8.png"/><Relationship Id="rId7" Type="http://schemas.openxmlformats.org/officeDocument/2006/relationships/slide" Target="slide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slide" Target="slide8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slide" Target="slide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838200" y="1066800"/>
            <a:ext cx="7696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hy-AM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Sylfaen"/>
              </a:rPr>
              <a:t>“Մխիթար Սեբաստացի” կրթահամալիր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latin typeface="Sylfaen"/>
            </a:endParaRPr>
          </a:p>
        </p:txBody>
      </p:sp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>
            <a:off x="762000" y="2667000"/>
            <a:ext cx="7696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hy-AM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Sylfaen"/>
              </a:rPr>
              <a:t>Գեղարվեստի դպրոց-պարտեզ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latin typeface="Sylfaen"/>
            </a:endParaRPr>
          </a:p>
        </p:txBody>
      </p:sp>
      <p:pic>
        <p:nvPicPr>
          <p:cNvPr id="4104" name="Picture 8" descr="Untitled-1"/>
          <p:cNvPicPr>
            <a:picLocks noChangeAspect="1" noChangeArrowheads="1"/>
          </p:cNvPicPr>
          <p:nvPr/>
        </p:nvPicPr>
        <p:blipFill>
          <a:blip r:embed="rId2">
            <a:lum contrast="-30000"/>
            <a:grayscl/>
          </a:blip>
          <a:srcRect/>
          <a:stretch>
            <a:fillRect/>
          </a:stretch>
        </p:blipFill>
        <p:spPr bwMode="auto">
          <a:xfrm>
            <a:off x="6400800" y="4572000"/>
            <a:ext cx="2381250" cy="1876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38800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  </a:t>
            </a:r>
            <a:r>
              <a:rPr lang="en-US" sz="2400">
                <a:solidFill>
                  <a:srgbClr val="000000"/>
                </a:solidFill>
              </a:rPr>
              <a:t>Վերցնում ենք</a:t>
            </a:r>
            <a:r>
              <a:rPr lang="ru-RU" sz="2400">
                <a:solidFill>
                  <a:srgbClr val="000000"/>
                </a:solidFill>
              </a:rPr>
              <a:t> 27 </a:t>
            </a:r>
            <a:r>
              <a:rPr lang="en-US" sz="2400">
                <a:solidFill>
                  <a:srgbClr val="000000"/>
                </a:solidFill>
              </a:rPr>
              <a:t>լուցկու հատիկ</a:t>
            </a:r>
            <a:r>
              <a:rPr lang="ru-RU" sz="2400">
                <a:solidFill>
                  <a:srgbClr val="000000"/>
                </a:solidFill>
              </a:rPr>
              <a:t>: </a:t>
            </a:r>
            <a:r>
              <a:rPr lang="en-US" sz="2400">
                <a:solidFill>
                  <a:srgbClr val="000000"/>
                </a:solidFill>
              </a:rPr>
              <a:t>Մասնակիցների քանակը</a:t>
            </a:r>
            <a:r>
              <a:rPr lang="ru-RU" sz="2400">
                <a:solidFill>
                  <a:srgbClr val="000000"/>
                </a:solidFill>
              </a:rPr>
              <a:t>  2 </a:t>
            </a:r>
            <a:r>
              <a:rPr lang="en-US" sz="2400">
                <a:solidFill>
                  <a:srgbClr val="000000"/>
                </a:solidFill>
              </a:rPr>
              <a:t>է</a:t>
            </a:r>
            <a:r>
              <a:rPr lang="ru-RU" sz="2400">
                <a:solidFill>
                  <a:srgbClr val="000000"/>
                </a:solidFill>
              </a:rPr>
              <a:t>: </a:t>
            </a:r>
            <a:r>
              <a:rPr lang="en-US" sz="2400">
                <a:solidFill>
                  <a:srgbClr val="000000"/>
                </a:solidFill>
              </a:rPr>
              <a:t>Նրանք հերթով վերցնում են</a:t>
            </a:r>
            <a:r>
              <a:rPr lang="ru-RU" sz="2400">
                <a:solidFill>
                  <a:srgbClr val="000000"/>
                </a:solidFill>
              </a:rPr>
              <a:t> 1-</a:t>
            </a:r>
            <a:r>
              <a:rPr lang="en-US" sz="2400">
                <a:solidFill>
                  <a:srgbClr val="000000"/>
                </a:solidFill>
              </a:rPr>
              <a:t>ից ոչ քիչ և</a:t>
            </a:r>
            <a:r>
              <a:rPr lang="ru-RU" sz="2400">
                <a:solidFill>
                  <a:srgbClr val="000000"/>
                </a:solidFill>
              </a:rPr>
              <a:t> 4-</a:t>
            </a:r>
            <a:r>
              <a:rPr lang="en-US" sz="2400">
                <a:solidFill>
                  <a:srgbClr val="000000"/>
                </a:solidFill>
              </a:rPr>
              <a:t>ից ոչ ավել քանակությամբ լուցկիներ</a:t>
            </a:r>
            <a:r>
              <a:rPr lang="ru-RU" sz="2400">
                <a:solidFill>
                  <a:srgbClr val="000000"/>
                </a:solidFill>
              </a:rPr>
              <a:t>: </a:t>
            </a:r>
            <a:r>
              <a:rPr lang="en-US" sz="2400">
                <a:solidFill>
                  <a:srgbClr val="000000"/>
                </a:solidFill>
              </a:rPr>
              <a:t>Հաղթող է ճանաչվում նա</a:t>
            </a:r>
            <a:r>
              <a:rPr lang="ru-RU" sz="2400">
                <a:solidFill>
                  <a:srgbClr val="000000"/>
                </a:solidFill>
              </a:rPr>
              <a:t>, </a:t>
            </a:r>
            <a:r>
              <a:rPr lang="en-US" sz="2400">
                <a:solidFill>
                  <a:srgbClr val="000000"/>
                </a:solidFill>
              </a:rPr>
              <a:t>ում մոտ խաղի ավարտից հետո կլինեն կենտ թվով լուցկիներ</a:t>
            </a:r>
            <a:r>
              <a:rPr lang="ru-RU" sz="2400">
                <a:solidFill>
                  <a:srgbClr val="000000"/>
                </a:solidFill>
              </a:rPr>
              <a:t>:</a:t>
            </a:r>
            <a:r>
              <a:rPr lang="ru-RU" sz="2400"/>
              <a:t> </a:t>
            </a:r>
          </a:p>
        </p:txBody>
      </p:sp>
      <p:pic>
        <p:nvPicPr>
          <p:cNvPr id="16388" name="Picture 4" descr="DH1037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667000"/>
            <a:ext cx="2590800" cy="2819400"/>
          </a:xfrm>
          <a:prstGeom prst="rect">
            <a:avLst/>
          </a:prstGeom>
          <a:noFill/>
        </p:spPr>
      </p:pic>
      <p:pic>
        <p:nvPicPr>
          <p:cNvPr id="16389" name="Picture 5" descr="j0356742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67600" y="5715000"/>
            <a:ext cx="1123950" cy="866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j0356742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5562600"/>
            <a:ext cx="1123950" cy="866775"/>
          </a:xfrm>
          <a:prstGeom prst="rect">
            <a:avLst/>
          </a:prstGeom>
          <a:noFill/>
        </p:spPr>
      </p:pic>
      <p:pic>
        <p:nvPicPr>
          <p:cNvPr id="17414" name="Picture 6" descr="1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3119438"/>
            <a:ext cx="4038600" cy="3257550"/>
          </a:xfrm>
          <a:prstGeom prst="rect">
            <a:avLst/>
          </a:prstGeom>
          <a:noFill/>
        </p:spPr>
      </p:pic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228600" y="304800"/>
            <a:ext cx="8229600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>
                <a:solidFill>
                  <a:srgbClr val="000000"/>
                </a:solidFill>
              </a:rPr>
              <a:t>Սեղանին դնում ենք</a:t>
            </a:r>
            <a:r>
              <a:rPr lang="ru-RU" sz="3200">
                <a:solidFill>
                  <a:srgbClr val="000000"/>
                </a:solidFill>
              </a:rPr>
              <a:t> 11 </a:t>
            </a:r>
            <a:r>
              <a:rPr lang="en-US" sz="3200">
                <a:solidFill>
                  <a:srgbClr val="000000"/>
                </a:solidFill>
              </a:rPr>
              <a:t>առարկա</a:t>
            </a:r>
            <a:r>
              <a:rPr lang="ru-RU" sz="3200">
                <a:solidFill>
                  <a:srgbClr val="000000"/>
                </a:solidFill>
              </a:rPr>
              <a:t>, </a:t>
            </a:r>
            <a:r>
              <a:rPr lang="en-US" sz="3200">
                <a:solidFill>
                  <a:srgbClr val="000000"/>
                </a:solidFill>
              </a:rPr>
              <a:t>օրինակ`</a:t>
            </a:r>
            <a:r>
              <a:rPr lang="ru-RU" sz="3200">
                <a:solidFill>
                  <a:srgbClr val="000000"/>
                </a:solidFill>
              </a:rPr>
              <a:t> 11 </a:t>
            </a:r>
            <a:r>
              <a:rPr lang="en-US" sz="3200">
                <a:solidFill>
                  <a:srgbClr val="000000"/>
                </a:solidFill>
              </a:rPr>
              <a:t>մատիտ</a:t>
            </a:r>
            <a:r>
              <a:rPr lang="ru-RU" sz="3200">
                <a:solidFill>
                  <a:srgbClr val="000000"/>
                </a:solidFill>
              </a:rPr>
              <a:t>: </a:t>
            </a:r>
            <a:r>
              <a:rPr lang="en-US" sz="3200">
                <a:solidFill>
                  <a:srgbClr val="000000"/>
                </a:solidFill>
              </a:rPr>
              <a:t>Երկու մասնակիցները հերթով վերցնում են</a:t>
            </a:r>
            <a:r>
              <a:rPr lang="ru-RU" sz="3200">
                <a:solidFill>
                  <a:srgbClr val="000000"/>
                </a:solidFill>
              </a:rPr>
              <a:t> 1, 2 </a:t>
            </a:r>
            <a:r>
              <a:rPr lang="en-US" sz="3200">
                <a:solidFill>
                  <a:srgbClr val="000000"/>
                </a:solidFill>
              </a:rPr>
              <a:t>կամ</a:t>
            </a:r>
            <a:r>
              <a:rPr lang="ru-RU" sz="3200">
                <a:solidFill>
                  <a:srgbClr val="000000"/>
                </a:solidFill>
              </a:rPr>
              <a:t> 3 </a:t>
            </a:r>
            <a:r>
              <a:rPr lang="en-US" sz="3200">
                <a:solidFill>
                  <a:srgbClr val="000000"/>
                </a:solidFill>
              </a:rPr>
              <a:t>առարկա</a:t>
            </a:r>
            <a:r>
              <a:rPr lang="ru-RU" sz="3200">
                <a:solidFill>
                  <a:srgbClr val="000000"/>
                </a:solidFill>
              </a:rPr>
              <a:t>:</a:t>
            </a:r>
            <a:endParaRPr lang="en-US" sz="3200">
              <a:solidFill>
                <a:srgbClr val="000000"/>
              </a:solidFill>
            </a:endParaRPr>
          </a:p>
          <a:p>
            <a:r>
              <a:rPr lang="en-US" sz="3200">
                <a:solidFill>
                  <a:srgbClr val="000000"/>
                </a:solidFill>
              </a:rPr>
              <a:t>Պարտվող է ճանաչվում նա</a:t>
            </a:r>
            <a:r>
              <a:rPr lang="ru-RU" sz="3200">
                <a:solidFill>
                  <a:srgbClr val="000000"/>
                </a:solidFill>
              </a:rPr>
              <a:t>, </a:t>
            </a:r>
            <a:r>
              <a:rPr lang="en-US" sz="3200">
                <a:solidFill>
                  <a:srgbClr val="000000"/>
                </a:solidFill>
              </a:rPr>
              <a:t>ով ստիպված է լինում վերցնել վերջին առարկան</a:t>
            </a:r>
            <a:r>
              <a:rPr lang="ru-RU" sz="3200">
                <a:solidFill>
                  <a:srgbClr val="000000"/>
                </a:solidFill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38800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  </a:t>
            </a:r>
            <a:r>
              <a:rPr lang="en-US">
                <a:solidFill>
                  <a:srgbClr val="000000"/>
                </a:solidFill>
              </a:rPr>
              <a:t>Ունենք երեք լիտրանոց, երկու լիտրանոց և մեկ լիտրանոց տարաներ: Երեք լիտրանոցը լցված է հեղուկով: Բաժանիր հեղուկը այնպես, որ յուրաքանչյուր տարայում լինի մեկ լիտր:</a:t>
            </a:r>
            <a:endParaRPr lang="ru-RU">
              <a:solidFill>
                <a:srgbClr val="000000"/>
              </a:solidFill>
            </a:endParaRPr>
          </a:p>
        </p:txBody>
      </p:sp>
      <p:pic>
        <p:nvPicPr>
          <p:cNvPr id="18436" name="Picture 4" descr="18500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1700" y="3429000"/>
            <a:ext cx="1905000" cy="1905000"/>
          </a:xfrm>
          <a:prstGeom prst="rect">
            <a:avLst/>
          </a:prstGeom>
          <a:noFill/>
        </p:spPr>
      </p:pic>
      <p:pic>
        <p:nvPicPr>
          <p:cNvPr id="18437" name="Picture 5" descr="18500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3100" y="3810000"/>
            <a:ext cx="1524000" cy="1524000"/>
          </a:xfrm>
          <a:prstGeom prst="rect">
            <a:avLst/>
          </a:prstGeom>
          <a:noFill/>
        </p:spPr>
      </p:pic>
      <p:pic>
        <p:nvPicPr>
          <p:cNvPr id="18438" name="Picture 6" descr="18500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30800" y="4114800"/>
            <a:ext cx="1193800" cy="1193800"/>
          </a:xfrm>
          <a:prstGeom prst="rect">
            <a:avLst/>
          </a:prstGeom>
          <a:noFill/>
        </p:spPr>
      </p:pic>
      <p:pic>
        <p:nvPicPr>
          <p:cNvPr id="18440" name="Picture 8" descr="j0356742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0" y="5791200"/>
            <a:ext cx="1123950" cy="866775"/>
          </a:xfrm>
          <a:prstGeom prst="rect">
            <a:avLst/>
          </a:prstGeom>
          <a:noFill/>
        </p:spPr>
      </p:pic>
      <p:grpSp>
        <p:nvGrpSpPr>
          <p:cNvPr id="18442" name="Group 10"/>
          <p:cNvGrpSpPr>
            <a:grpSpLocks/>
          </p:cNvGrpSpPr>
          <p:nvPr/>
        </p:nvGrpSpPr>
        <p:grpSpPr bwMode="auto">
          <a:xfrm>
            <a:off x="7391400" y="3886200"/>
            <a:ext cx="1539875" cy="1433513"/>
            <a:chOff x="4656" y="2448"/>
            <a:chExt cx="970" cy="903"/>
          </a:xfrm>
        </p:grpSpPr>
        <p:sp>
          <p:nvSpPr>
            <p:cNvPr id="18439" name="Text Box 7"/>
            <p:cNvSpPr txBox="1">
              <a:spLocks noChangeArrowheads="1"/>
            </p:cNvSpPr>
            <p:nvPr/>
          </p:nvSpPr>
          <p:spPr bwMode="auto">
            <a:xfrm>
              <a:off x="4656" y="3120"/>
              <a:ext cx="97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Tahoma" pitchFamily="34" charset="0"/>
                  <a:hlinkClick r:id="rId5" action="ppaction://hlinksldjump"/>
                </a:rPr>
                <a:t>Պատասխան</a:t>
              </a:r>
              <a:endParaRPr lang="ru-RU">
                <a:latin typeface="Tahoma" pitchFamily="34" charset="0"/>
              </a:endParaRPr>
            </a:p>
          </p:txBody>
        </p:sp>
        <p:pic>
          <p:nvPicPr>
            <p:cNvPr id="18441" name="Picture 9" descr="j0356802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00" y="2448"/>
              <a:ext cx="648" cy="648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28600" y="990600"/>
            <a:ext cx="86868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i="1" u="sng">
                <a:solidFill>
                  <a:srgbClr val="000000"/>
                </a:solidFill>
                <a:latin typeface="Tahoma" pitchFamily="34" charset="0"/>
              </a:rPr>
              <a:t>Տարբերակ առաջին</a:t>
            </a:r>
          </a:p>
          <a:p>
            <a:r>
              <a:rPr lang="en-US" sz="2400">
                <a:solidFill>
                  <a:srgbClr val="000000"/>
                </a:solidFill>
                <a:latin typeface="Tahoma" pitchFamily="34" charset="0"/>
              </a:rPr>
              <a:t>Սկզբում հեղուկը լցնել մեկ լիտրանոց տարայի մեջ, որից հետո այն դատարկել երկու լիտրանոցի մեջ: Երեք լիտրանց տարայից հեղուկը լցնել մեկ լիտրանոցի մեջ: Այսպիսով` երեք տարաներում էլ կստացվի մեկ լիտր հեղուկ:</a:t>
            </a:r>
          </a:p>
          <a:p>
            <a:endParaRPr lang="en-US" sz="2400">
              <a:solidFill>
                <a:srgbClr val="000000"/>
              </a:solidFill>
              <a:latin typeface="Tahoma" pitchFamily="34" charset="0"/>
            </a:endParaRPr>
          </a:p>
          <a:p>
            <a:endParaRPr lang="en-US" sz="2400">
              <a:solidFill>
                <a:srgbClr val="000000"/>
              </a:solidFill>
              <a:latin typeface="Tahoma" pitchFamily="34" charset="0"/>
            </a:endParaRPr>
          </a:p>
          <a:p>
            <a:r>
              <a:rPr lang="en-US" sz="2400" b="1" i="1" u="sng">
                <a:solidFill>
                  <a:srgbClr val="000000"/>
                </a:solidFill>
                <a:latin typeface="Tahoma" pitchFamily="34" charset="0"/>
              </a:rPr>
              <a:t>Տարբերակ երկրորդ</a:t>
            </a:r>
          </a:p>
          <a:p>
            <a:r>
              <a:rPr lang="en-US" sz="2400">
                <a:solidFill>
                  <a:srgbClr val="000000"/>
                </a:solidFill>
                <a:latin typeface="Tahoma" pitchFamily="34" charset="0"/>
              </a:rPr>
              <a:t>Սկզբում հեղուկը լցնել երկու լիտրանց տարայի մեջ: Նրանից դատարկել մեկ լիտրանոցի մեջ: Արդյունքում կստանանք, որ երեք տարաներում էլ ունենք մեկ լիտր հեղուկ:</a:t>
            </a:r>
            <a:endParaRPr lang="ru-RU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9461" name="WordArt 5"/>
          <p:cNvSpPr>
            <a:spLocks noChangeArrowheads="1" noChangeShapeType="1" noTextEdit="1"/>
          </p:cNvSpPr>
          <p:nvPr/>
        </p:nvSpPr>
        <p:spPr bwMode="auto">
          <a:xfrm>
            <a:off x="2133600" y="228600"/>
            <a:ext cx="4572000" cy="533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hy-AM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Sylfaen"/>
              </a:rPr>
              <a:t> Լուծում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Sylfaen"/>
            </a:endParaRPr>
          </a:p>
        </p:txBody>
      </p:sp>
      <p:pic>
        <p:nvPicPr>
          <p:cNvPr id="19462" name="Picture 6" descr="j0356745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5334000"/>
            <a:ext cx="1181100" cy="933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28600" y="565150"/>
            <a:ext cx="86868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>
                <a:solidFill>
                  <a:srgbClr val="000000"/>
                </a:solidFill>
                <a:latin typeface="Tahoma" pitchFamily="34" charset="0"/>
              </a:rPr>
              <a:t>Ունենալով հինգ լիտրանոց և ինր լիտրանոց տարաներ, ինչպե</a:t>
            </a:r>
            <a:r>
              <a:rPr lang="en-US" sz="3200">
                <a:solidFill>
                  <a:srgbClr val="000000"/>
                </a:solidFill>
                <a:latin typeface="Sylfaen" pitchFamily="18" charset="0"/>
              </a:rPr>
              <a:t>՞</a:t>
            </a:r>
            <a:r>
              <a:rPr lang="en-US" sz="3200">
                <a:solidFill>
                  <a:srgbClr val="000000"/>
                </a:solidFill>
                <a:latin typeface="Tahoma" pitchFamily="34" charset="0"/>
              </a:rPr>
              <a:t>ս գետից վերցնենք ուղիղ երեք լիտր ջուր:</a:t>
            </a:r>
            <a:endParaRPr lang="ru-RU" sz="3200">
              <a:solidFill>
                <a:srgbClr val="000000"/>
              </a:solidFill>
              <a:latin typeface="Tahoma" pitchFamily="34" charset="0"/>
            </a:endParaRPr>
          </a:p>
        </p:txBody>
      </p:sp>
      <p:pic>
        <p:nvPicPr>
          <p:cNvPr id="20490" name="Picture 10" descr="mon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514600"/>
            <a:ext cx="3724275" cy="3886200"/>
          </a:xfrm>
          <a:prstGeom prst="rect">
            <a:avLst/>
          </a:prstGeom>
          <a:noFill/>
        </p:spPr>
      </p:pic>
      <p:grpSp>
        <p:nvGrpSpPr>
          <p:cNvPr id="20493" name="Group 13"/>
          <p:cNvGrpSpPr>
            <a:grpSpLocks/>
          </p:cNvGrpSpPr>
          <p:nvPr/>
        </p:nvGrpSpPr>
        <p:grpSpPr bwMode="auto">
          <a:xfrm>
            <a:off x="6934200" y="3657600"/>
            <a:ext cx="1539875" cy="1585913"/>
            <a:chOff x="4272" y="2304"/>
            <a:chExt cx="970" cy="999"/>
          </a:xfrm>
        </p:grpSpPr>
        <p:sp>
          <p:nvSpPr>
            <p:cNvPr id="20487" name="Text Box 7"/>
            <p:cNvSpPr txBox="1">
              <a:spLocks noChangeArrowheads="1"/>
            </p:cNvSpPr>
            <p:nvPr/>
          </p:nvSpPr>
          <p:spPr bwMode="auto">
            <a:xfrm>
              <a:off x="4272" y="3072"/>
              <a:ext cx="97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Tahoma" pitchFamily="34" charset="0"/>
                  <a:hlinkClick r:id="rId3" action="ppaction://hlinksldjump"/>
                </a:rPr>
                <a:t>Պատասխան</a:t>
              </a:r>
              <a:endParaRPr lang="ru-RU">
                <a:latin typeface="Tahoma" pitchFamily="34" charset="0"/>
              </a:endParaRPr>
            </a:p>
          </p:txBody>
        </p:sp>
        <p:pic>
          <p:nvPicPr>
            <p:cNvPr id="20491" name="Picture 11" descr="j0356802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464" y="2304"/>
              <a:ext cx="648" cy="648"/>
            </a:xfrm>
            <a:prstGeom prst="rect">
              <a:avLst/>
            </a:prstGeom>
            <a:noFill/>
          </p:spPr>
        </p:pic>
      </p:grpSp>
      <p:pic>
        <p:nvPicPr>
          <p:cNvPr id="20492" name="Picture 12" descr="j0356742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15200" y="5638800"/>
            <a:ext cx="1123950" cy="866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WordArt 5"/>
          <p:cNvSpPr>
            <a:spLocks noChangeArrowheads="1" noChangeShapeType="1" noTextEdit="1"/>
          </p:cNvSpPr>
          <p:nvPr/>
        </p:nvSpPr>
        <p:spPr bwMode="auto">
          <a:xfrm>
            <a:off x="1676400" y="533400"/>
            <a:ext cx="4572000" cy="685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hy-AM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Sylfaen"/>
              </a:rPr>
              <a:t> Լուծում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Sylfaen"/>
            </a:endParaRPr>
          </a:p>
        </p:txBody>
      </p:sp>
      <p:pic>
        <p:nvPicPr>
          <p:cNvPr id="21510" name="Picture 6" descr="j0356745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5334000"/>
            <a:ext cx="1181100" cy="933450"/>
          </a:xfrm>
          <a:prstGeom prst="rect">
            <a:avLst/>
          </a:prstGeom>
          <a:noFill/>
        </p:spPr>
      </p:pic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304800" y="1600200"/>
            <a:ext cx="81534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n-US" sz="2000">
                <a:solidFill>
                  <a:srgbClr val="000000"/>
                </a:solidFill>
              </a:rPr>
              <a:t>Գետից ինր լիտրանոց տարայով վերցնում ենք ջուր: Միջի պարունակությունը լցնում ենք հինգ լիտրոնց տարայի մեջ:</a:t>
            </a:r>
          </a:p>
          <a:p>
            <a:pPr algn="just"/>
            <a:r>
              <a:rPr lang="en-US" sz="2000">
                <a:solidFill>
                  <a:srgbClr val="000000"/>
                </a:solidFill>
              </a:rPr>
              <a:t> Ինր լիտրանոցի մեջ մնաց չորս լիտր ջուր: Թափում ենք հինգ լիտրանոցի միջի ջուրը և տեղը լցնում ենք մեր ունեցած չորս լիտրը: Ինը լիտրանոց տարան նորից ջուր ենք լցնում: Նրանից ջուրը լցնում ենք հինգ լիտրանոցի մեջ, ուրում արդեն կար չորս լիտր ջուր` այսինքն լցնում ենք մեկ լիտր: Հինգ լիտրանոց տարան լիքն է ջրով: Թափում ենք ջուրը: Ինը լիտրանոցից, որի մեջ մնացել էր ութ լիտր, լցնում ենք հինգ լիտրանոցի մեջ: Այսպիսով` ինը լիտրանոց տարայում մնաց ուղիղ երեք լիտր ջուր, ինչը և պահանջվում էր ստանալ: Ի դեպ, եթե Ձեզ պետք չէ հինգ լիտրանոց տարայի ջուրը, կարող եք թափել այն:</a:t>
            </a:r>
            <a:r>
              <a:rPr lang="en-US"/>
              <a:t> 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7400" y="2438400"/>
            <a:ext cx="238125" cy="1905000"/>
          </a:xfrm>
          <a:prstGeom prst="rect">
            <a:avLst/>
          </a:prstGeom>
          <a:noFill/>
        </p:spPr>
      </p:pic>
      <p:pic>
        <p:nvPicPr>
          <p:cNvPr id="22533" name="Picture 5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6288" y="609600"/>
            <a:ext cx="238125" cy="1905000"/>
          </a:xfrm>
          <a:prstGeom prst="rect">
            <a:avLst/>
          </a:prstGeom>
          <a:noFill/>
        </p:spPr>
      </p:pic>
      <p:pic>
        <p:nvPicPr>
          <p:cNvPr id="22534" name="Picture 6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6288" y="4267200"/>
            <a:ext cx="238125" cy="1905000"/>
          </a:xfrm>
          <a:prstGeom prst="rect">
            <a:avLst/>
          </a:prstGeom>
          <a:noFill/>
        </p:spPr>
      </p:pic>
      <p:pic>
        <p:nvPicPr>
          <p:cNvPr id="22535" name="Picture 7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5075" y="2438400"/>
            <a:ext cx="238125" cy="1905000"/>
          </a:xfrm>
          <a:prstGeom prst="rect">
            <a:avLst/>
          </a:prstGeom>
          <a:noFill/>
        </p:spPr>
      </p:pic>
      <p:pic>
        <p:nvPicPr>
          <p:cNvPr id="22536" name="Picture 8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3963" y="609600"/>
            <a:ext cx="238125" cy="1905000"/>
          </a:xfrm>
          <a:prstGeom prst="rect">
            <a:avLst/>
          </a:prstGeom>
          <a:noFill/>
        </p:spPr>
      </p:pic>
      <p:pic>
        <p:nvPicPr>
          <p:cNvPr id="22537" name="Picture 9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3963" y="4267200"/>
            <a:ext cx="238125" cy="1905000"/>
          </a:xfrm>
          <a:prstGeom prst="rect">
            <a:avLst/>
          </a:prstGeom>
          <a:noFill/>
        </p:spPr>
      </p:pic>
      <p:pic>
        <p:nvPicPr>
          <p:cNvPr id="22540" name="Picture 12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5980113"/>
            <a:ext cx="1905000" cy="255587"/>
          </a:xfrm>
          <a:prstGeom prst="rect">
            <a:avLst/>
          </a:prstGeom>
          <a:noFill/>
        </p:spPr>
      </p:pic>
      <p:pic>
        <p:nvPicPr>
          <p:cNvPr id="22541" name="Picture 13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5991225"/>
            <a:ext cx="1905000" cy="255588"/>
          </a:xfrm>
          <a:prstGeom prst="rect">
            <a:avLst/>
          </a:prstGeom>
          <a:noFill/>
        </p:spPr>
      </p:pic>
      <p:pic>
        <p:nvPicPr>
          <p:cNvPr id="22542" name="Picture 14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5991225"/>
            <a:ext cx="1905000" cy="255588"/>
          </a:xfrm>
          <a:prstGeom prst="rect">
            <a:avLst/>
          </a:prstGeom>
          <a:noFill/>
        </p:spPr>
      </p:pic>
      <p:grpSp>
        <p:nvGrpSpPr>
          <p:cNvPr id="22543" name="Group 15"/>
          <p:cNvGrpSpPr>
            <a:grpSpLocks/>
          </p:cNvGrpSpPr>
          <p:nvPr/>
        </p:nvGrpSpPr>
        <p:grpSpPr bwMode="auto">
          <a:xfrm rot="16200000">
            <a:off x="3486150" y="-2114550"/>
            <a:ext cx="266700" cy="5562600"/>
            <a:chOff x="3971" y="384"/>
            <a:chExt cx="157" cy="3504"/>
          </a:xfrm>
        </p:grpSpPr>
        <p:pic>
          <p:nvPicPr>
            <p:cNvPr id="22544" name="Picture 16" descr="Copy of 177_large copy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978" y="1536"/>
              <a:ext cx="150" cy="1200"/>
            </a:xfrm>
            <a:prstGeom prst="rect">
              <a:avLst/>
            </a:prstGeom>
            <a:noFill/>
          </p:spPr>
        </p:pic>
        <p:pic>
          <p:nvPicPr>
            <p:cNvPr id="22545" name="Picture 17" descr="Copy of 177_large copy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971" y="384"/>
              <a:ext cx="150" cy="1200"/>
            </a:xfrm>
            <a:prstGeom prst="rect">
              <a:avLst/>
            </a:prstGeom>
            <a:noFill/>
          </p:spPr>
        </p:pic>
        <p:pic>
          <p:nvPicPr>
            <p:cNvPr id="22546" name="Picture 18" descr="Copy of 177_large copy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971" y="2688"/>
              <a:ext cx="150" cy="1200"/>
            </a:xfrm>
            <a:prstGeom prst="rect">
              <a:avLst/>
            </a:prstGeom>
            <a:noFill/>
          </p:spPr>
        </p:pic>
      </p:grpSp>
      <p:pic>
        <p:nvPicPr>
          <p:cNvPr id="22547" name="Picture 19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57475" y="2438400"/>
            <a:ext cx="238125" cy="1905000"/>
          </a:xfrm>
          <a:prstGeom prst="rect">
            <a:avLst/>
          </a:prstGeom>
          <a:noFill/>
        </p:spPr>
      </p:pic>
      <p:pic>
        <p:nvPicPr>
          <p:cNvPr id="22548" name="Picture 20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2438400"/>
            <a:ext cx="238125" cy="1905000"/>
          </a:xfrm>
          <a:prstGeom prst="rect">
            <a:avLst/>
          </a:prstGeom>
          <a:noFill/>
        </p:spPr>
      </p:pic>
      <p:pic>
        <p:nvPicPr>
          <p:cNvPr id="22549" name="Picture 21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2362200"/>
            <a:ext cx="1905000" cy="255588"/>
          </a:xfrm>
          <a:prstGeom prst="rect">
            <a:avLst/>
          </a:prstGeom>
          <a:noFill/>
        </p:spPr>
      </p:pic>
      <p:pic>
        <p:nvPicPr>
          <p:cNvPr id="22550" name="Picture 22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4191000"/>
            <a:ext cx="1905000" cy="255588"/>
          </a:xfrm>
          <a:prstGeom prst="rect">
            <a:avLst/>
          </a:prstGeom>
          <a:noFill/>
        </p:spPr>
      </p:pic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6918325" y="793750"/>
            <a:ext cx="1920875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ahoma" pitchFamily="34" charset="0"/>
              </a:rPr>
              <a:t>Տեղափոխելով չորս լուցկու հատիկ ստացիր երեք քառակուսի:</a:t>
            </a:r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grpSp>
        <p:nvGrpSpPr>
          <p:cNvPr id="22555" name="Group 27"/>
          <p:cNvGrpSpPr>
            <a:grpSpLocks/>
          </p:cNvGrpSpPr>
          <p:nvPr/>
        </p:nvGrpSpPr>
        <p:grpSpPr bwMode="auto">
          <a:xfrm>
            <a:off x="7086600" y="3581400"/>
            <a:ext cx="1790700" cy="1509713"/>
            <a:chOff x="4464" y="2256"/>
            <a:chExt cx="1128" cy="951"/>
          </a:xfrm>
        </p:grpSpPr>
        <p:sp>
          <p:nvSpPr>
            <p:cNvPr id="22552" name="Text Box 24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464" y="2976"/>
              <a:ext cx="109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Tahoma" pitchFamily="34" charset="0"/>
                  <a:hlinkClick r:id="rId4" action="ppaction://hlinksldjump"/>
                </a:rPr>
                <a:t>Պատասխան 1</a:t>
              </a:r>
              <a:endParaRPr lang="ru-RU">
                <a:latin typeface="Tahoma" pitchFamily="34" charset="0"/>
              </a:endParaRPr>
            </a:p>
          </p:txBody>
        </p:sp>
        <p:pic>
          <p:nvPicPr>
            <p:cNvPr id="22553" name="Picture 25" descr="j0356802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944" y="2256"/>
              <a:ext cx="648" cy="648"/>
            </a:xfrm>
            <a:prstGeom prst="rect">
              <a:avLst/>
            </a:prstGeom>
            <a:noFill/>
          </p:spPr>
        </p:pic>
      </p:grpSp>
      <p:pic>
        <p:nvPicPr>
          <p:cNvPr id="22554" name="Picture 26" descr="j0356742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67600" y="5410200"/>
            <a:ext cx="1123950" cy="866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746125" y="185738"/>
            <a:ext cx="2233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 u="sng">
                <a:latin typeface="Tahoma" pitchFamily="34" charset="0"/>
              </a:rPr>
              <a:t>Տարբերակ առաջին</a:t>
            </a:r>
            <a:endParaRPr lang="ru-RU" b="1" i="1" u="sng">
              <a:latin typeface="Tahoma" pitchFamily="34" charset="0"/>
            </a:endParaRPr>
          </a:p>
        </p:txBody>
      </p:sp>
      <p:pic>
        <p:nvPicPr>
          <p:cNvPr id="23557" name="Picture 5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7400" y="2438400"/>
            <a:ext cx="238125" cy="1905000"/>
          </a:xfrm>
          <a:prstGeom prst="rect">
            <a:avLst/>
          </a:prstGeom>
          <a:noFill/>
        </p:spPr>
      </p:pic>
      <p:pic>
        <p:nvPicPr>
          <p:cNvPr id="23558" name="Picture 6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6288" y="609600"/>
            <a:ext cx="238125" cy="1905000"/>
          </a:xfrm>
          <a:prstGeom prst="rect">
            <a:avLst/>
          </a:prstGeom>
          <a:noFill/>
        </p:spPr>
      </p:pic>
      <p:pic>
        <p:nvPicPr>
          <p:cNvPr id="23560" name="Picture 8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5075" y="2438400"/>
            <a:ext cx="238125" cy="1905000"/>
          </a:xfrm>
          <a:prstGeom prst="rect">
            <a:avLst/>
          </a:prstGeom>
          <a:noFill/>
        </p:spPr>
      </p:pic>
      <p:pic>
        <p:nvPicPr>
          <p:cNvPr id="23561" name="Picture 9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4343400"/>
            <a:ext cx="238125" cy="1905000"/>
          </a:xfrm>
          <a:prstGeom prst="rect">
            <a:avLst/>
          </a:prstGeom>
          <a:noFill/>
        </p:spPr>
      </p:pic>
      <p:pic>
        <p:nvPicPr>
          <p:cNvPr id="23562" name="Picture 10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3963" y="4267200"/>
            <a:ext cx="238125" cy="1905000"/>
          </a:xfrm>
          <a:prstGeom prst="rect">
            <a:avLst/>
          </a:prstGeom>
          <a:noFill/>
        </p:spPr>
      </p:pic>
      <p:pic>
        <p:nvPicPr>
          <p:cNvPr id="23563" name="Picture 11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609600"/>
            <a:ext cx="255588" cy="1905000"/>
          </a:xfrm>
          <a:prstGeom prst="rect">
            <a:avLst/>
          </a:prstGeom>
          <a:noFill/>
        </p:spPr>
      </p:pic>
      <p:pic>
        <p:nvPicPr>
          <p:cNvPr id="23564" name="Picture 12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5991225"/>
            <a:ext cx="1905000" cy="255588"/>
          </a:xfrm>
          <a:prstGeom prst="rect">
            <a:avLst/>
          </a:prstGeom>
          <a:noFill/>
        </p:spPr>
      </p:pic>
      <p:pic>
        <p:nvPicPr>
          <p:cNvPr id="23565" name="Picture 13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5991225"/>
            <a:ext cx="1905000" cy="255588"/>
          </a:xfrm>
          <a:prstGeom prst="rect">
            <a:avLst/>
          </a:prstGeom>
          <a:noFill/>
        </p:spPr>
      </p:pic>
      <p:pic>
        <p:nvPicPr>
          <p:cNvPr id="23567" name="Picture 15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530225"/>
            <a:ext cx="1905000" cy="255588"/>
          </a:xfrm>
          <a:prstGeom prst="rect">
            <a:avLst/>
          </a:prstGeom>
          <a:noFill/>
        </p:spPr>
      </p:pic>
      <p:pic>
        <p:nvPicPr>
          <p:cNvPr id="23568" name="Picture 16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542925"/>
            <a:ext cx="1905000" cy="255588"/>
          </a:xfrm>
          <a:prstGeom prst="rect">
            <a:avLst/>
          </a:prstGeom>
          <a:noFill/>
        </p:spPr>
      </p:pic>
      <p:pic>
        <p:nvPicPr>
          <p:cNvPr id="23569" name="Picture 17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2438400"/>
            <a:ext cx="1905000" cy="255588"/>
          </a:xfrm>
          <a:prstGeom prst="rect">
            <a:avLst/>
          </a:prstGeom>
          <a:noFill/>
        </p:spPr>
      </p:pic>
      <p:pic>
        <p:nvPicPr>
          <p:cNvPr id="23570" name="Picture 18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57475" y="2438400"/>
            <a:ext cx="238125" cy="1905000"/>
          </a:xfrm>
          <a:prstGeom prst="rect">
            <a:avLst/>
          </a:prstGeom>
          <a:noFill/>
        </p:spPr>
      </p:pic>
      <p:pic>
        <p:nvPicPr>
          <p:cNvPr id="23571" name="Picture 19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2438400"/>
            <a:ext cx="238125" cy="1905000"/>
          </a:xfrm>
          <a:prstGeom prst="rect">
            <a:avLst/>
          </a:prstGeom>
          <a:noFill/>
        </p:spPr>
      </p:pic>
      <p:pic>
        <p:nvPicPr>
          <p:cNvPr id="23572" name="Picture 20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2362200"/>
            <a:ext cx="1905000" cy="255588"/>
          </a:xfrm>
          <a:prstGeom prst="rect">
            <a:avLst/>
          </a:prstGeom>
          <a:noFill/>
        </p:spPr>
      </p:pic>
      <p:pic>
        <p:nvPicPr>
          <p:cNvPr id="23573" name="Picture 21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4191000"/>
            <a:ext cx="1905000" cy="255588"/>
          </a:xfrm>
          <a:prstGeom prst="rect">
            <a:avLst/>
          </a:prstGeom>
          <a:noFill/>
        </p:spPr>
      </p:pic>
      <p:pic>
        <p:nvPicPr>
          <p:cNvPr id="23574" name="Picture 22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191000"/>
            <a:ext cx="1905000" cy="255588"/>
          </a:xfrm>
          <a:prstGeom prst="rect">
            <a:avLst/>
          </a:prstGeom>
          <a:noFill/>
        </p:spPr>
      </p:pic>
      <p:sp>
        <p:nvSpPr>
          <p:cNvPr id="23576" name="WordArt 24"/>
          <p:cNvSpPr>
            <a:spLocks noChangeArrowheads="1" noChangeShapeType="1" noTextEdit="1"/>
          </p:cNvSpPr>
          <p:nvPr/>
        </p:nvSpPr>
        <p:spPr bwMode="auto">
          <a:xfrm>
            <a:off x="4419600" y="304800"/>
            <a:ext cx="4267200" cy="533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hy-AM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Sylfaen"/>
              </a:rPr>
              <a:t> Լուծում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Sylfaen"/>
            </a:endParaRPr>
          </a:p>
        </p:txBody>
      </p:sp>
      <p:pic>
        <p:nvPicPr>
          <p:cNvPr id="23577" name="Picture 25" descr="j0356745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96200" y="5638800"/>
            <a:ext cx="1181100" cy="933450"/>
          </a:xfrm>
          <a:prstGeom prst="rect">
            <a:avLst/>
          </a:prstGeom>
          <a:noFill/>
        </p:spPr>
      </p:pic>
      <p:grpSp>
        <p:nvGrpSpPr>
          <p:cNvPr id="23579" name="Group 27"/>
          <p:cNvGrpSpPr>
            <a:grpSpLocks/>
          </p:cNvGrpSpPr>
          <p:nvPr/>
        </p:nvGrpSpPr>
        <p:grpSpPr bwMode="auto">
          <a:xfrm>
            <a:off x="7407275" y="4267200"/>
            <a:ext cx="1736725" cy="1433513"/>
            <a:chOff x="4666" y="2688"/>
            <a:chExt cx="1094" cy="903"/>
          </a:xfrm>
        </p:grpSpPr>
        <p:sp>
          <p:nvSpPr>
            <p:cNvPr id="23575" name="Text Box 23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666" y="3360"/>
              <a:ext cx="109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Tahoma" pitchFamily="34" charset="0"/>
                  <a:hlinkClick r:id="rId6" action="ppaction://hlinksldjump"/>
                </a:rPr>
                <a:t>Պատասխան 2</a:t>
              </a:r>
              <a:endParaRPr lang="ru-RU">
                <a:latin typeface="Tahoma" pitchFamily="34" charset="0"/>
              </a:endParaRPr>
            </a:p>
          </p:txBody>
        </p:sp>
        <p:pic>
          <p:nvPicPr>
            <p:cNvPr id="23578" name="Picture 26" descr="j0356802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992" y="2688"/>
              <a:ext cx="648" cy="648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7400" y="2438400"/>
            <a:ext cx="238125" cy="1905000"/>
          </a:xfrm>
          <a:prstGeom prst="rect">
            <a:avLst/>
          </a:prstGeom>
          <a:noFill/>
        </p:spPr>
      </p:pic>
      <p:pic>
        <p:nvPicPr>
          <p:cNvPr id="24581" name="Picture 5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6288" y="609600"/>
            <a:ext cx="238125" cy="1905000"/>
          </a:xfrm>
          <a:prstGeom prst="rect">
            <a:avLst/>
          </a:prstGeom>
          <a:noFill/>
        </p:spPr>
      </p:pic>
      <p:pic>
        <p:nvPicPr>
          <p:cNvPr id="24582" name="Picture 6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6288" y="4267200"/>
            <a:ext cx="238125" cy="1905000"/>
          </a:xfrm>
          <a:prstGeom prst="rect">
            <a:avLst/>
          </a:prstGeom>
          <a:noFill/>
        </p:spPr>
      </p:pic>
      <p:pic>
        <p:nvPicPr>
          <p:cNvPr id="24583" name="Picture 7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5075" y="2438400"/>
            <a:ext cx="238125" cy="1905000"/>
          </a:xfrm>
          <a:prstGeom prst="rect">
            <a:avLst/>
          </a:prstGeom>
          <a:noFill/>
        </p:spPr>
      </p:pic>
      <p:pic>
        <p:nvPicPr>
          <p:cNvPr id="24584" name="Picture 8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3963" y="609600"/>
            <a:ext cx="238125" cy="1905000"/>
          </a:xfrm>
          <a:prstGeom prst="rect">
            <a:avLst/>
          </a:prstGeom>
          <a:noFill/>
        </p:spPr>
      </p:pic>
      <p:pic>
        <p:nvPicPr>
          <p:cNvPr id="24585" name="Picture 9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3963" y="4267200"/>
            <a:ext cx="238125" cy="1905000"/>
          </a:xfrm>
          <a:prstGeom prst="rect">
            <a:avLst/>
          </a:prstGeom>
          <a:noFill/>
        </p:spPr>
      </p:pic>
      <p:pic>
        <p:nvPicPr>
          <p:cNvPr id="24586" name="Picture 10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5980113"/>
            <a:ext cx="1905000" cy="255587"/>
          </a:xfrm>
          <a:prstGeom prst="rect">
            <a:avLst/>
          </a:prstGeom>
          <a:noFill/>
        </p:spPr>
      </p:pic>
      <p:pic>
        <p:nvPicPr>
          <p:cNvPr id="24587" name="Picture 11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5991225"/>
            <a:ext cx="1905000" cy="255588"/>
          </a:xfrm>
          <a:prstGeom prst="rect">
            <a:avLst/>
          </a:prstGeom>
          <a:noFill/>
        </p:spPr>
      </p:pic>
      <p:pic>
        <p:nvPicPr>
          <p:cNvPr id="24588" name="Picture 12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5991225"/>
            <a:ext cx="1905000" cy="255588"/>
          </a:xfrm>
          <a:prstGeom prst="rect">
            <a:avLst/>
          </a:prstGeom>
          <a:noFill/>
        </p:spPr>
      </p:pic>
      <p:grpSp>
        <p:nvGrpSpPr>
          <p:cNvPr id="24589" name="Group 13"/>
          <p:cNvGrpSpPr>
            <a:grpSpLocks/>
          </p:cNvGrpSpPr>
          <p:nvPr/>
        </p:nvGrpSpPr>
        <p:grpSpPr bwMode="auto">
          <a:xfrm rot="16200000">
            <a:off x="3486150" y="-2114550"/>
            <a:ext cx="266700" cy="5562600"/>
            <a:chOff x="3971" y="384"/>
            <a:chExt cx="157" cy="3504"/>
          </a:xfrm>
        </p:grpSpPr>
        <p:pic>
          <p:nvPicPr>
            <p:cNvPr id="24590" name="Picture 14" descr="Copy of 177_large copy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978" y="1536"/>
              <a:ext cx="150" cy="1200"/>
            </a:xfrm>
            <a:prstGeom prst="rect">
              <a:avLst/>
            </a:prstGeom>
            <a:noFill/>
          </p:spPr>
        </p:pic>
        <p:pic>
          <p:nvPicPr>
            <p:cNvPr id="24591" name="Picture 15" descr="Copy of 177_large copy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971" y="384"/>
              <a:ext cx="150" cy="1200"/>
            </a:xfrm>
            <a:prstGeom prst="rect">
              <a:avLst/>
            </a:prstGeom>
            <a:noFill/>
          </p:spPr>
        </p:pic>
        <p:pic>
          <p:nvPicPr>
            <p:cNvPr id="24592" name="Picture 16" descr="Copy of 177_large copy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971" y="2688"/>
              <a:ext cx="150" cy="1200"/>
            </a:xfrm>
            <a:prstGeom prst="rect">
              <a:avLst/>
            </a:prstGeom>
            <a:noFill/>
          </p:spPr>
        </p:pic>
      </p:grpSp>
      <p:pic>
        <p:nvPicPr>
          <p:cNvPr id="24593" name="Picture 17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57475" y="685800"/>
            <a:ext cx="238125" cy="1905000"/>
          </a:xfrm>
          <a:prstGeom prst="rect">
            <a:avLst/>
          </a:prstGeom>
          <a:noFill/>
        </p:spPr>
      </p:pic>
      <p:pic>
        <p:nvPicPr>
          <p:cNvPr id="24594" name="Picture 18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4191000"/>
            <a:ext cx="238125" cy="1905000"/>
          </a:xfrm>
          <a:prstGeom prst="rect">
            <a:avLst/>
          </a:prstGeom>
          <a:noFill/>
        </p:spPr>
      </p:pic>
      <p:pic>
        <p:nvPicPr>
          <p:cNvPr id="24595" name="Picture 19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2362200"/>
            <a:ext cx="1905000" cy="255588"/>
          </a:xfrm>
          <a:prstGeom prst="rect">
            <a:avLst/>
          </a:prstGeom>
          <a:noFill/>
        </p:spPr>
      </p:pic>
      <p:pic>
        <p:nvPicPr>
          <p:cNvPr id="24596" name="Picture 20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4191000"/>
            <a:ext cx="1905000" cy="255588"/>
          </a:xfrm>
          <a:prstGeom prst="rect">
            <a:avLst/>
          </a:prstGeom>
          <a:noFill/>
        </p:spPr>
      </p:pic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762000" y="228600"/>
            <a:ext cx="226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 u="sng">
                <a:latin typeface="Tahoma" pitchFamily="34" charset="0"/>
              </a:rPr>
              <a:t>Տարբերակ երկրորդ</a:t>
            </a:r>
            <a:endParaRPr lang="ru-RU" b="1" i="1" u="sng">
              <a:latin typeface="Tahoma" pitchFamily="34" charset="0"/>
            </a:endParaRPr>
          </a:p>
        </p:txBody>
      </p:sp>
      <p:sp>
        <p:nvSpPr>
          <p:cNvPr id="24598" name="WordArt 22"/>
          <p:cNvSpPr>
            <a:spLocks noChangeArrowheads="1" noChangeShapeType="1" noTextEdit="1"/>
          </p:cNvSpPr>
          <p:nvPr/>
        </p:nvSpPr>
        <p:spPr bwMode="auto">
          <a:xfrm>
            <a:off x="4343400" y="228600"/>
            <a:ext cx="4572000" cy="3810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hy-AM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Sylfaen"/>
              </a:rPr>
              <a:t> Լուծում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Sylfaen"/>
            </a:endParaRPr>
          </a:p>
        </p:txBody>
      </p:sp>
      <p:pic>
        <p:nvPicPr>
          <p:cNvPr id="24599" name="Picture 23" descr="j0356745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67600" y="5334000"/>
            <a:ext cx="1181100" cy="933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04800" y="260350"/>
            <a:ext cx="86106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Tahoma" pitchFamily="34" charset="0"/>
              </a:rPr>
              <a:t>Թռչում էր բադերի երամ: Նրանց է հանդիպում մի կարապ:</a:t>
            </a:r>
          </a:p>
          <a:p>
            <a:pPr>
              <a:buFontTx/>
              <a:buChar char="-"/>
            </a:pPr>
            <a:r>
              <a:rPr lang="en-US" sz="2400">
                <a:solidFill>
                  <a:srgbClr val="000000"/>
                </a:solidFill>
                <a:latin typeface="Tahoma" pitchFamily="34" charset="0"/>
              </a:rPr>
              <a:t>Բարև Ձեզ 100 բադեր,- ասաց կարապը:</a:t>
            </a:r>
          </a:p>
          <a:p>
            <a:pPr>
              <a:buFontTx/>
              <a:buChar char="-"/>
            </a:pPr>
            <a:r>
              <a:rPr lang="en-US" sz="2400">
                <a:solidFill>
                  <a:srgbClr val="000000"/>
                </a:solidFill>
                <a:latin typeface="Tahoma" pitchFamily="34" charset="0"/>
              </a:rPr>
              <a:t>Մենք հարյուր չենք,- պատասխանեցին բադիկները ,- հարյուր կլինեինք այն դեպքում, երբ մեզ միանար այնքան բադիկ ինչքան մենք ենք, հետո մեր քանակության կեսը, հետո էլ մեր քանակի ¼-ը ու դու:</a:t>
            </a:r>
          </a:p>
          <a:p>
            <a:r>
              <a:rPr lang="en-US" sz="2400" b="1" i="1" u="sng">
                <a:solidFill>
                  <a:srgbClr val="000000"/>
                </a:solidFill>
                <a:latin typeface="Tahoma" pitchFamily="34" charset="0"/>
              </a:rPr>
              <a:t>Կարո</a:t>
            </a:r>
            <a:r>
              <a:rPr lang="en-US" sz="2400" b="1" i="1" u="sng">
                <a:solidFill>
                  <a:srgbClr val="000000"/>
                </a:solidFill>
                <a:latin typeface="Sylfaen" pitchFamily="18" charset="0"/>
              </a:rPr>
              <a:t>՞</a:t>
            </a:r>
            <a:r>
              <a:rPr lang="en-US" sz="2400" b="1" i="1" u="sng">
                <a:solidFill>
                  <a:srgbClr val="000000"/>
                </a:solidFill>
                <a:latin typeface="Tahoma" pitchFamily="34" charset="0"/>
              </a:rPr>
              <a:t>ղ ես հաշվել, թե քանի բադիկ հանդիպեց կարապին:</a:t>
            </a:r>
            <a:r>
              <a:rPr lang="en-US" sz="2400">
                <a:solidFill>
                  <a:srgbClr val="000000"/>
                </a:solidFill>
                <a:latin typeface="Tahoma" pitchFamily="34" charset="0"/>
              </a:rPr>
              <a:t> </a:t>
            </a:r>
            <a:endParaRPr lang="ru-RU" sz="2400">
              <a:solidFill>
                <a:srgbClr val="000000"/>
              </a:solidFill>
              <a:latin typeface="Tahoma" pitchFamily="34" charset="0"/>
            </a:endParaRPr>
          </a:p>
        </p:txBody>
      </p:sp>
      <p:grpSp>
        <p:nvGrpSpPr>
          <p:cNvPr id="25607" name="Group 7"/>
          <p:cNvGrpSpPr>
            <a:grpSpLocks/>
          </p:cNvGrpSpPr>
          <p:nvPr/>
        </p:nvGrpSpPr>
        <p:grpSpPr bwMode="auto">
          <a:xfrm>
            <a:off x="7604125" y="4114800"/>
            <a:ext cx="1539875" cy="1585913"/>
            <a:chOff x="4790" y="2592"/>
            <a:chExt cx="970" cy="999"/>
          </a:xfrm>
        </p:grpSpPr>
        <p:sp>
          <p:nvSpPr>
            <p:cNvPr id="25605" name="Text Box 5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790" y="3360"/>
              <a:ext cx="97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Tahoma" pitchFamily="34" charset="0"/>
                  <a:hlinkClick r:id="rId2" action="ppaction://hlinksldjump"/>
                </a:rPr>
                <a:t>Պատասխան</a:t>
              </a:r>
              <a:endParaRPr lang="ru-RU">
                <a:latin typeface="Tahoma" pitchFamily="34" charset="0"/>
              </a:endParaRPr>
            </a:p>
          </p:txBody>
        </p:sp>
        <p:pic>
          <p:nvPicPr>
            <p:cNvPr id="25606" name="Picture 6" descr="j0356802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992" y="2592"/>
              <a:ext cx="648" cy="648"/>
            </a:xfrm>
            <a:prstGeom prst="rect">
              <a:avLst/>
            </a:prstGeom>
            <a:noFill/>
          </p:spPr>
        </p:pic>
      </p:grpSp>
      <p:pic>
        <p:nvPicPr>
          <p:cNvPr id="25610" name="Picture 10" descr="1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3382963"/>
            <a:ext cx="5486400" cy="4525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67000"/>
            <a:ext cx="5257800" cy="1143000"/>
          </a:xfrm>
        </p:spPr>
        <p:txBody>
          <a:bodyPr/>
          <a:lstStyle/>
          <a:p>
            <a:r>
              <a:rPr lang="en-US" sz="4000">
                <a:solidFill>
                  <a:srgbClr val="000000"/>
                </a:solidFill>
              </a:rPr>
              <a:t/>
            </a:r>
            <a:br>
              <a:rPr lang="en-US" sz="4000">
                <a:solidFill>
                  <a:srgbClr val="000000"/>
                </a:solidFill>
              </a:rPr>
            </a:br>
            <a:r>
              <a:rPr lang="en-US" sz="4000">
                <a:solidFill>
                  <a:srgbClr val="000000"/>
                </a:solidFill>
              </a:rPr>
              <a:t/>
            </a:r>
            <a:br>
              <a:rPr lang="en-US" sz="4000">
                <a:solidFill>
                  <a:srgbClr val="000000"/>
                </a:solidFill>
              </a:rPr>
            </a:br>
            <a:endParaRPr lang="ru-RU" sz="4000">
              <a:solidFill>
                <a:srgbClr val="000000"/>
              </a:solidFill>
            </a:endParaRPr>
          </a:p>
        </p:txBody>
      </p:sp>
      <p:pic>
        <p:nvPicPr>
          <p:cNvPr id="8197" name="Picture 5" descr="hom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3810000"/>
            <a:ext cx="2330450" cy="2828925"/>
          </a:xfrm>
          <a:prstGeom prst="rect">
            <a:avLst/>
          </a:prstGeom>
          <a:noFill/>
        </p:spPr>
      </p:pic>
      <p:sp>
        <p:nvSpPr>
          <p:cNvPr id="8199" name="WordArt 7"/>
          <p:cNvSpPr>
            <a:spLocks noChangeArrowheads="1" noChangeShapeType="1" noTextEdit="1"/>
          </p:cNvSpPr>
          <p:nvPr/>
        </p:nvSpPr>
        <p:spPr bwMode="auto">
          <a:xfrm>
            <a:off x="2286000" y="1371600"/>
            <a:ext cx="2500313" cy="30019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051"/>
              </a:avLst>
            </a:prstTxWarp>
          </a:bodyPr>
          <a:lstStyle/>
          <a:p>
            <a:pPr algn="ctr"/>
            <a:r>
              <a:rPr lang="hy-AM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Sylfaen"/>
              </a:rPr>
              <a:t>Խաղեր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Sylfae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WordArt 5"/>
          <p:cNvSpPr>
            <a:spLocks noChangeArrowheads="1" noChangeShapeType="1" noTextEdit="1"/>
          </p:cNvSpPr>
          <p:nvPr/>
        </p:nvSpPr>
        <p:spPr bwMode="auto">
          <a:xfrm>
            <a:off x="2133600" y="304800"/>
            <a:ext cx="4572000" cy="685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hy-AM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Sylfaen"/>
              </a:rPr>
              <a:t> Լուծում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Sylfaen"/>
            </a:endParaRPr>
          </a:p>
        </p:txBody>
      </p:sp>
      <p:pic>
        <p:nvPicPr>
          <p:cNvPr id="26630" name="Picture 6" descr="j0356745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2400" y="5715000"/>
            <a:ext cx="1181100" cy="933450"/>
          </a:xfrm>
          <a:prstGeom prst="rect">
            <a:avLst/>
          </a:prstGeom>
          <a:noFill/>
        </p:spPr>
      </p:pic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609600" y="1447800"/>
            <a:ext cx="6934200" cy="476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>
                <a:solidFill>
                  <a:srgbClr val="000000"/>
                </a:solidFill>
              </a:rPr>
              <a:t>Կարապին հանդիպած բադիկների քանակը նշանակենք x</a:t>
            </a:r>
          </a:p>
          <a:p>
            <a:pPr algn="r"/>
            <a:endParaRPr lang="en-US">
              <a:solidFill>
                <a:srgbClr val="000000"/>
              </a:solidFill>
            </a:endParaRPr>
          </a:p>
          <a:p>
            <a:pPr algn="r"/>
            <a:r>
              <a:rPr lang="en-US">
                <a:solidFill>
                  <a:srgbClr val="000000"/>
                </a:solidFill>
              </a:rPr>
              <a:t>Կեսը կլինի` x/2</a:t>
            </a:r>
          </a:p>
          <a:p>
            <a:pPr algn="r"/>
            <a:endParaRPr lang="en-US">
              <a:solidFill>
                <a:srgbClr val="000000"/>
              </a:solidFill>
            </a:endParaRPr>
          </a:p>
          <a:p>
            <a:pPr algn="r"/>
            <a:r>
              <a:rPr lang="en-US">
                <a:solidFill>
                  <a:srgbClr val="000000"/>
                </a:solidFill>
              </a:rPr>
              <a:t>Քառորդը` x/4</a:t>
            </a:r>
          </a:p>
          <a:p>
            <a:pPr algn="r"/>
            <a:endParaRPr lang="en-US">
              <a:solidFill>
                <a:srgbClr val="000000"/>
              </a:solidFill>
            </a:endParaRPr>
          </a:p>
          <a:p>
            <a:pPr algn="r"/>
            <a:r>
              <a:rPr lang="en-US">
                <a:solidFill>
                  <a:srgbClr val="000000"/>
                </a:solidFill>
              </a:rPr>
              <a:t>Այսինքն կստանանք`</a:t>
            </a:r>
          </a:p>
          <a:p>
            <a:pPr algn="r"/>
            <a:endParaRPr lang="en-US">
              <a:solidFill>
                <a:srgbClr val="000000"/>
              </a:solidFill>
            </a:endParaRPr>
          </a:p>
          <a:p>
            <a:pPr algn="r"/>
            <a:r>
              <a:rPr lang="en-US">
                <a:solidFill>
                  <a:srgbClr val="000000"/>
                </a:solidFill>
              </a:rPr>
              <a:t>X+x+x/2+x/4+1=100</a:t>
            </a:r>
          </a:p>
          <a:p>
            <a:pPr algn="r"/>
            <a:endParaRPr lang="en-US">
              <a:solidFill>
                <a:srgbClr val="000000"/>
              </a:solidFill>
            </a:endParaRPr>
          </a:p>
          <a:p>
            <a:pPr algn="r"/>
            <a:r>
              <a:rPr lang="en-US">
                <a:solidFill>
                  <a:srgbClr val="000000"/>
                </a:solidFill>
              </a:rPr>
              <a:t>X (2+1/2+1/4)=99</a:t>
            </a:r>
          </a:p>
          <a:p>
            <a:pPr algn="r"/>
            <a:endParaRPr lang="en-US">
              <a:solidFill>
                <a:srgbClr val="000000"/>
              </a:solidFill>
            </a:endParaRPr>
          </a:p>
          <a:p>
            <a:pPr algn="r"/>
            <a:r>
              <a:rPr lang="en-US">
                <a:solidFill>
                  <a:srgbClr val="000000"/>
                </a:solidFill>
              </a:rPr>
              <a:t>11/4 * x = 99</a:t>
            </a:r>
          </a:p>
          <a:p>
            <a:pPr algn="r"/>
            <a:endParaRPr lang="en-US">
              <a:solidFill>
                <a:srgbClr val="000000"/>
              </a:solidFill>
            </a:endParaRPr>
          </a:p>
          <a:p>
            <a:pPr algn="r"/>
            <a:r>
              <a:rPr lang="en-US">
                <a:solidFill>
                  <a:srgbClr val="000000"/>
                </a:solidFill>
              </a:rPr>
              <a:t>X=36</a:t>
            </a:r>
          </a:p>
          <a:p>
            <a:pPr algn="r"/>
            <a:endParaRPr lang="en-US">
              <a:solidFill>
                <a:srgbClr val="000000"/>
              </a:solidFill>
            </a:endParaRPr>
          </a:p>
          <a:p>
            <a:pPr lvl="4" algn="r"/>
            <a:r>
              <a:rPr lang="en-US">
                <a:solidFill>
                  <a:srgbClr val="000000"/>
                </a:solidFill>
              </a:rPr>
              <a:t>Պատասխան` 36 բադիկ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04800" y="228600"/>
            <a:ext cx="85344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00"/>
                </a:solidFill>
                <a:latin typeface="Tahoma" pitchFamily="34" charset="0"/>
              </a:rPr>
              <a:t>Տրված են</a:t>
            </a:r>
            <a:r>
              <a:rPr lang="ru-RU" sz="2800">
                <a:solidFill>
                  <a:srgbClr val="000000"/>
                </a:solidFill>
                <a:latin typeface="Tahoma" pitchFamily="34" charset="0"/>
              </a:rPr>
              <a:t> 16 </a:t>
            </a:r>
            <a:r>
              <a:rPr lang="en-US" sz="2800">
                <a:solidFill>
                  <a:srgbClr val="000000"/>
                </a:solidFill>
                <a:latin typeface="Tahoma" pitchFamily="34" charset="0"/>
              </a:rPr>
              <a:t>լուցկիներ</a:t>
            </a:r>
            <a:r>
              <a:rPr lang="ru-RU" sz="2800">
                <a:solidFill>
                  <a:srgbClr val="000000"/>
                </a:solidFill>
                <a:latin typeface="Tahoma" pitchFamily="34" charset="0"/>
              </a:rPr>
              <a:t>, </a:t>
            </a:r>
            <a:r>
              <a:rPr lang="en-US" sz="2800">
                <a:solidFill>
                  <a:srgbClr val="000000"/>
                </a:solidFill>
                <a:latin typeface="Tahoma" pitchFamily="34" charset="0"/>
              </a:rPr>
              <a:t>որոնցով կազմված են</a:t>
            </a:r>
            <a:r>
              <a:rPr lang="ru-RU" sz="2800">
                <a:solidFill>
                  <a:srgbClr val="000000"/>
                </a:solidFill>
                <a:latin typeface="Tahoma" pitchFamily="34" charset="0"/>
              </a:rPr>
              <a:t> 5 </a:t>
            </a:r>
            <a:r>
              <a:rPr lang="en-US" sz="2800">
                <a:solidFill>
                  <a:srgbClr val="000000"/>
                </a:solidFill>
                <a:latin typeface="Tahoma" pitchFamily="34" charset="0"/>
              </a:rPr>
              <a:t>հավասար քառակուսիներ</a:t>
            </a:r>
            <a:r>
              <a:rPr lang="ru-RU" sz="2800">
                <a:solidFill>
                  <a:srgbClr val="000000"/>
                </a:solidFill>
                <a:latin typeface="Tahoma" pitchFamily="34" charset="0"/>
              </a:rPr>
              <a:t>: 2 </a:t>
            </a:r>
            <a:r>
              <a:rPr lang="en-US" sz="2800">
                <a:solidFill>
                  <a:srgbClr val="000000"/>
                </a:solidFill>
                <a:latin typeface="Tahoma" pitchFamily="34" charset="0"/>
              </a:rPr>
              <a:t>լուցկու հատիկ տեղափոխիր այնպես</a:t>
            </a:r>
            <a:r>
              <a:rPr lang="ru-RU" sz="2800">
                <a:solidFill>
                  <a:srgbClr val="000000"/>
                </a:solidFill>
                <a:latin typeface="Tahoma" pitchFamily="34" charset="0"/>
              </a:rPr>
              <a:t>, </a:t>
            </a:r>
            <a:r>
              <a:rPr lang="en-US" sz="2800">
                <a:solidFill>
                  <a:srgbClr val="000000"/>
                </a:solidFill>
                <a:latin typeface="Tahoma" pitchFamily="34" charset="0"/>
              </a:rPr>
              <a:t>որ ստացվի</a:t>
            </a:r>
            <a:r>
              <a:rPr lang="ru-RU" sz="2800">
                <a:solidFill>
                  <a:srgbClr val="000000"/>
                </a:solidFill>
                <a:latin typeface="Tahoma" pitchFamily="34" charset="0"/>
              </a:rPr>
              <a:t> 6 </a:t>
            </a:r>
            <a:r>
              <a:rPr lang="en-US" sz="2800">
                <a:solidFill>
                  <a:srgbClr val="000000"/>
                </a:solidFill>
                <a:latin typeface="Tahoma" pitchFamily="34" charset="0"/>
              </a:rPr>
              <a:t>քառակուսի</a:t>
            </a:r>
            <a:r>
              <a:rPr lang="ru-RU" sz="2800">
                <a:solidFill>
                  <a:srgbClr val="000000"/>
                </a:solidFill>
                <a:latin typeface="Tahoma" pitchFamily="34" charset="0"/>
              </a:rPr>
              <a:t>:</a:t>
            </a:r>
            <a:r>
              <a:rPr lang="ru-RU" sz="2800">
                <a:solidFill>
                  <a:srgbClr val="FFFFFF"/>
                </a:solidFill>
                <a:latin typeface="Tahoma" pitchFamily="34" charset="0"/>
              </a:rPr>
              <a:t> </a:t>
            </a:r>
          </a:p>
        </p:txBody>
      </p:sp>
      <p:pic>
        <p:nvPicPr>
          <p:cNvPr id="9225" name="Picture 9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7400" y="2438400"/>
            <a:ext cx="238125" cy="1905000"/>
          </a:xfrm>
          <a:prstGeom prst="rect">
            <a:avLst/>
          </a:prstGeom>
          <a:noFill/>
        </p:spPr>
      </p:pic>
      <p:pic>
        <p:nvPicPr>
          <p:cNvPr id="9226" name="Picture 10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81275" y="2438400"/>
            <a:ext cx="238125" cy="1905000"/>
          </a:xfrm>
          <a:prstGeom prst="rect">
            <a:avLst/>
          </a:prstGeom>
          <a:noFill/>
        </p:spPr>
      </p:pic>
      <p:pic>
        <p:nvPicPr>
          <p:cNvPr id="9227" name="Picture 11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86275" y="4267200"/>
            <a:ext cx="238125" cy="1905000"/>
          </a:xfrm>
          <a:prstGeom prst="rect">
            <a:avLst/>
          </a:prstGeom>
          <a:noFill/>
        </p:spPr>
      </p:pic>
      <p:pic>
        <p:nvPicPr>
          <p:cNvPr id="9228" name="Picture 12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5075" y="2438400"/>
            <a:ext cx="238125" cy="1905000"/>
          </a:xfrm>
          <a:prstGeom prst="rect">
            <a:avLst/>
          </a:prstGeom>
          <a:noFill/>
        </p:spPr>
      </p:pic>
      <p:pic>
        <p:nvPicPr>
          <p:cNvPr id="9229" name="Picture 13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86275" y="2438400"/>
            <a:ext cx="238125" cy="1905000"/>
          </a:xfrm>
          <a:prstGeom prst="rect">
            <a:avLst/>
          </a:prstGeom>
          <a:noFill/>
        </p:spPr>
      </p:pic>
      <p:pic>
        <p:nvPicPr>
          <p:cNvPr id="9230" name="Picture 14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4267200"/>
            <a:ext cx="238125" cy="1905000"/>
          </a:xfrm>
          <a:prstGeom prst="rect">
            <a:avLst/>
          </a:prstGeom>
          <a:noFill/>
        </p:spPr>
      </p:pic>
      <p:pic>
        <p:nvPicPr>
          <p:cNvPr id="9231" name="Picture 15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43875" y="4267200"/>
            <a:ext cx="238125" cy="1905000"/>
          </a:xfrm>
          <a:prstGeom prst="rect">
            <a:avLst/>
          </a:prstGeom>
          <a:noFill/>
        </p:spPr>
      </p:pic>
      <p:pic>
        <p:nvPicPr>
          <p:cNvPr id="9232" name="Picture 16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4152900"/>
            <a:ext cx="1905000" cy="266700"/>
          </a:xfrm>
          <a:prstGeom prst="rect">
            <a:avLst/>
          </a:prstGeom>
          <a:noFill/>
        </p:spPr>
      </p:pic>
      <p:pic>
        <p:nvPicPr>
          <p:cNvPr id="9233" name="Picture 17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5905500"/>
            <a:ext cx="1905000" cy="266700"/>
          </a:xfrm>
          <a:prstGeom prst="rect">
            <a:avLst/>
          </a:prstGeom>
          <a:noFill/>
        </p:spPr>
      </p:pic>
      <p:pic>
        <p:nvPicPr>
          <p:cNvPr id="9234" name="Picture 18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5905500"/>
            <a:ext cx="1905000" cy="266700"/>
          </a:xfrm>
          <a:prstGeom prst="rect">
            <a:avLst/>
          </a:prstGeom>
          <a:noFill/>
        </p:spPr>
      </p:pic>
      <p:pic>
        <p:nvPicPr>
          <p:cNvPr id="9235" name="Picture 19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362200"/>
            <a:ext cx="1905000" cy="266700"/>
          </a:xfrm>
          <a:prstGeom prst="rect">
            <a:avLst/>
          </a:prstGeom>
          <a:noFill/>
        </p:spPr>
      </p:pic>
      <p:pic>
        <p:nvPicPr>
          <p:cNvPr id="9236" name="Picture 20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4152900"/>
            <a:ext cx="1905000" cy="266700"/>
          </a:xfrm>
          <a:prstGeom prst="rect">
            <a:avLst/>
          </a:prstGeom>
          <a:noFill/>
        </p:spPr>
      </p:pic>
      <p:pic>
        <p:nvPicPr>
          <p:cNvPr id="9237" name="Picture 21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2362200"/>
            <a:ext cx="1905000" cy="266700"/>
          </a:xfrm>
          <a:prstGeom prst="rect">
            <a:avLst/>
          </a:prstGeom>
          <a:noFill/>
        </p:spPr>
      </p:pic>
      <p:pic>
        <p:nvPicPr>
          <p:cNvPr id="9238" name="Picture 22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362200"/>
            <a:ext cx="1905000" cy="266700"/>
          </a:xfrm>
          <a:prstGeom prst="rect">
            <a:avLst/>
          </a:prstGeom>
          <a:noFill/>
        </p:spPr>
      </p:pic>
      <p:pic>
        <p:nvPicPr>
          <p:cNvPr id="9240" name="Picture 24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4152900"/>
            <a:ext cx="1905000" cy="266700"/>
          </a:xfrm>
          <a:prstGeom prst="rect">
            <a:avLst/>
          </a:prstGeom>
          <a:noFill/>
        </p:spPr>
      </p:pic>
      <p:pic>
        <p:nvPicPr>
          <p:cNvPr id="9241" name="Picture 25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4114800"/>
            <a:ext cx="1905000" cy="266700"/>
          </a:xfrm>
          <a:prstGeom prst="rect">
            <a:avLst/>
          </a:prstGeom>
          <a:noFill/>
        </p:spPr>
      </p:pic>
      <p:grpSp>
        <p:nvGrpSpPr>
          <p:cNvPr id="9245" name="Group 29"/>
          <p:cNvGrpSpPr>
            <a:grpSpLocks/>
          </p:cNvGrpSpPr>
          <p:nvPr/>
        </p:nvGrpSpPr>
        <p:grpSpPr bwMode="auto">
          <a:xfrm>
            <a:off x="152400" y="4648200"/>
            <a:ext cx="1539875" cy="1585913"/>
            <a:chOff x="96" y="2928"/>
            <a:chExt cx="970" cy="999"/>
          </a:xfrm>
        </p:grpSpPr>
        <p:sp>
          <p:nvSpPr>
            <p:cNvPr id="9223" name="Text Box 7"/>
            <p:cNvSpPr txBox="1">
              <a:spLocks noChangeArrowheads="1"/>
            </p:cNvSpPr>
            <p:nvPr/>
          </p:nvSpPr>
          <p:spPr bwMode="auto">
            <a:xfrm>
              <a:off x="96" y="3696"/>
              <a:ext cx="97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Tahoma" pitchFamily="34" charset="0"/>
                  <a:hlinkClick r:id="rId4" action="ppaction://hlinksldjump"/>
                </a:rPr>
                <a:t>Պատասխան</a:t>
              </a:r>
              <a:endParaRPr lang="ru-RU">
                <a:latin typeface="Tahoma" pitchFamily="34" charset="0"/>
              </a:endParaRPr>
            </a:p>
          </p:txBody>
        </p:sp>
        <p:pic>
          <p:nvPicPr>
            <p:cNvPr id="9242" name="Picture 26" descr="j0356802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2" y="2928"/>
              <a:ext cx="648" cy="648"/>
            </a:xfrm>
            <a:prstGeom prst="rect">
              <a:avLst/>
            </a:prstGeom>
            <a:noFill/>
          </p:spPr>
        </p:pic>
      </p:grpSp>
      <p:pic>
        <p:nvPicPr>
          <p:cNvPr id="9244" name="Picture 28" descr="j0356742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57400" y="5410200"/>
            <a:ext cx="1123950" cy="866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6" name="Picture 6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7400" y="1752600"/>
            <a:ext cx="238125" cy="1905000"/>
          </a:xfrm>
          <a:prstGeom prst="rect">
            <a:avLst/>
          </a:prstGeom>
          <a:noFill/>
        </p:spPr>
      </p:pic>
      <p:pic>
        <p:nvPicPr>
          <p:cNvPr id="10247" name="Picture 7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81275" y="1752600"/>
            <a:ext cx="238125" cy="1905000"/>
          </a:xfrm>
          <a:prstGeom prst="rect">
            <a:avLst/>
          </a:prstGeom>
          <a:noFill/>
        </p:spPr>
      </p:pic>
      <p:pic>
        <p:nvPicPr>
          <p:cNvPr id="10248" name="Picture 8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86275" y="3581400"/>
            <a:ext cx="238125" cy="1905000"/>
          </a:xfrm>
          <a:prstGeom prst="rect">
            <a:avLst/>
          </a:prstGeom>
          <a:noFill/>
        </p:spPr>
      </p:pic>
      <p:pic>
        <p:nvPicPr>
          <p:cNvPr id="10249" name="Picture 9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5075" y="1752600"/>
            <a:ext cx="238125" cy="1905000"/>
          </a:xfrm>
          <a:prstGeom prst="rect">
            <a:avLst/>
          </a:prstGeom>
          <a:noFill/>
        </p:spPr>
      </p:pic>
      <p:pic>
        <p:nvPicPr>
          <p:cNvPr id="10250" name="Picture 10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86275" y="1752600"/>
            <a:ext cx="238125" cy="1905000"/>
          </a:xfrm>
          <a:prstGeom prst="rect">
            <a:avLst/>
          </a:prstGeom>
          <a:noFill/>
        </p:spPr>
      </p:pic>
      <p:pic>
        <p:nvPicPr>
          <p:cNvPr id="10251" name="Picture 11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3581400"/>
            <a:ext cx="238125" cy="1905000"/>
          </a:xfrm>
          <a:prstGeom prst="rect">
            <a:avLst/>
          </a:prstGeom>
          <a:noFill/>
        </p:spPr>
      </p:pic>
      <p:pic>
        <p:nvPicPr>
          <p:cNvPr id="10252" name="Picture 12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43875" y="3581400"/>
            <a:ext cx="238125" cy="1905000"/>
          </a:xfrm>
          <a:prstGeom prst="rect">
            <a:avLst/>
          </a:prstGeom>
          <a:noFill/>
        </p:spPr>
      </p:pic>
      <p:pic>
        <p:nvPicPr>
          <p:cNvPr id="10253" name="Picture 13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3467100"/>
            <a:ext cx="1905000" cy="266700"/>
          </a:xfrm>
          <a:prstGeom prst="rect">
            <a:avLst/>
          </a:prstGeom>
          <a:noFill/>
        </p:spPr>
      </p:pic>
      <p:pic>
        <p:nvPicPr>
          <p:cNvPr id="10254" name="Picture 14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5219700"/>
            <a:ext cx="1905000" cy="266700"/>
          </a:xfrm>
          <a:prstGeom prst="rect">
            <a:avLst/>
          </a:prstGeom>
          <a:noFill/>
        </p:spPr>
      </p:pic>
      <p:pic>
        <p:nvPicPr>
          <p:cNvPr id="10255" name="Picture 15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5219700"/>
            <a:ext cx="1905000" cy="266700"/>
          </a:xfrm>
          <a:prstGeom prst="rect">
            <a:avLst/>
          </a:prstGeom>
          <a:noFill/>
        </p:spPr>
      </p:pic>
      <p:pic>
        <p:nvPicPr>
          <p:cNvPr id="10256" name="Picture 16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676400"/>
            <a:ext cx="1905000" cy="266700"/>
          </a:xfrm>
          <a:prstGeom prst="rect">
            <a:avLst/>
          </a:prstGeom>
          <a:noFill/>
        </p:spPr>
      </p:pic>
      <p:pic>
        <p:nvPicPr>
          <p:cNvPr id="10257" name="Picture 17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467100"/>
            <a:ext cx="1905000" cy="266700"/>
          </a:xfrm>
          <a:prstGeom prst="rect">
            <a:avLst/>
          </a:prstGeom>
          <a:noFill/>
        </p:spPr>
      </p:pic>
      <p:pic>
        <p:nvPicPr>
          <p:cNvPr id="10258" name="Picture 18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676400"/>
            <a:ext cx="1905000" cy="266700"/>
          </a:xfrm>
          <a:prstGeom prst="rect">
            <a:avLst/>
          </a:prstGeom>
          <a:noFill/>
        </p:spPr>
      </p:pic>
      <p:pic>
        <p:nvPicPr>
          <p:cNvPr id="10259" name="Picture 19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676400"/>
            <a:ext cx="1905000" cy="266700"/>
          </a:xfrm>
          <a:prstGeom prst="rect">
            <a:avLst/>
          </a:prstGeom>
          <a:noFill/>
        </p:spPr>
      </p:pic>
      <p:pic>
        <p:nvPicPr>
          <p:cNvPr id="10260" name="Picture 20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467100"/>
            <a:ext cx="1905000" cy="266700"/>
          </a:xfrm>
          <a:prstGeom prst="rect">
            <a:avLst/>
          </a:prstGeom>
          <a:noFill/>
        </p:spPr>
      </p:pic>
      <p:pic>
        <p:nvPicPr>
          <p:cNvPr id="10262" name="Picture 22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43875" y="1752600"/>
            <a:ext cx="238125" cy="1905000"/>
          </a:xfrm>
          <a:prstGeom prst="rect">
            <a:avLst/>
          </a:prstGeom>
          <a:noFill/>
        </p:spPr>
      </p:pic>
      <p:sp>
        <p:nvSpPr>
          <p:cNvPr id="10263" name="WordArt 23"/>
          <p:cNvSpPr>
            <a:spLocks noChangeArrowheads="1" noChangeShapeType="1" noTextEdit="1"/>
          </p:cNvSpPr>
          <p:nvPr/>
        </p:nvSpPr>
        <p:spPr bwMode="auto">
          <a:xfrm>
            <a:off x="1981200" y="533400"/>
            <a:ext cx="4572000" cy="685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hy-AM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Sylfaen"/>
              </a:rPr>
              <a:t> Լուծում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Sylfaen"/>
            </a:endParaRPr>
          </a:p>
        </p:txBody>
      </p:sp>
      <p:pic>
        <p:nvPicPr>
          <p:cNvPr id="10265" name="Picture 25" descr="j0356745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67600" y="5334000"/>
            <a:ext cx="1181100" cy="933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52400" y="109538"/>
            <a:ext cx="8686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Tahoma" pitchFamily="34" charset="0"/>
              </a:rPr>
              <a:t>Ունենք 9 լուցկու հատիկներ, որոնք կազմում են ստորև պատկերված նկարը: Երկու լուցկի տեղափոխելով ստացիր 3 հավասար քառակուսիներ /հատիկները չի կարելի կոտրել/:</a:t>
            </a:r>
            <a:r>
              <a:rPr lang="en-US" sz="2400">
                <a:latin typeface="Tahoma" pitchFamily="34" charset="0"/>
              </a:rPr>
              <a:t> </a:t>
            </a:r>
            <a:endParaRPr lang="ru-RU" sz="2400">
              <a:latin typeface="Tahoma" pitchFamily="34" charset="0"/>
            </a:endParaRPr>
          </a:p>
        </p:txBody>
      </p:sp>
      <p:pic>
        <p:nvPicPr>
          <p:cNvPr id="11273" name="Picture 9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7400" y="2438400"/>
            <a:ext cx="238125" cy="1905000"/>
          </a:xfrm>
          <a:prstGeom prst="rect">
            <a:avLst/>
          </a:prstGeom>
          <a:noFill/>
        </p:spPr>
      </p:pic>
      <p:pic>
        <p:nvPicPr>
          <p:cNvPr id="11275" name="Picture 11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362200"/>
            <a:ext cx="1905000" cy="266700"/>
          </a:xfrm>
          <a:prstGeom prst="rect">
            <a:avLst/>
          </a:prstGeom>
          <a:noFill/>
        </p:spPr>
      </p:pic>
      <p:pic>
        <p:nvPicPr>
          <p:cNvPr id="11276" name="Picture 12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4152900"/>
            <a:ext cx="1905000" cy="266700"/>
          </a:xfrm>
          <a:prstGeom prst="rect">
            <a:avLst/>
          </a:prstGeom>
          <a:noFill/>
        </p:spPr>
      </p:pic>
      <p:pic>
        <p:nvPicPr>
          <p:cNvPr id="11277" name="Picture 13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92400" y="2438400"/>
            <a:ext cx="238125" cy="1905000"/>
          </a:xfrm>
          <a:prstGeom prst="rect">
            <a:avLst/>
          </a:prstGeom>
          <a:noFill/>
        </p:spPr>
      </p:pic>
      <p:pic>
        <p:nvPicPr>
          <p:cNvPr id="11278" name="Picture 14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0075" y="2438400"/>
            <a:ext cx="238125" cy="1905000"/>
          </a:xfrm>
          <a:prstGeom prst="rect">
            <a:avLst/>
          </a:prstGeom>
          <a:noFill/>
        </p:spPr>
      </p:pic>
      <p:pic>
        <p:nvPicPr>
          <p:cNvPr id="11279" name="Picture 15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2362200"/>
            <a:ext cx="1905000" cy="266700"/>
          </a:xfrm>
          <a:prstGeom prst="rect">
            <a:avLst/>
          </a:prstGeom>
          <a:noFill/>
        </p:spPr>
      </p:pic>
      <p:pic>
        <p:nvPicPr>
          <p:cNvPr id="11280" name="Picture 16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4152900"/>
            <a:ext cx="1905000" cy="266700"/>
          </a:xfrm>
          <a:prstGeom prst="rect">
            <a:avLst/>
          </a:prstGeom>
          <a:noFill/>
        </p:spPr>
      </p:pic>
      <p:pic>
        <p:nvPicPr>
          <p:cNvPr id="11281" name="Picture 17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3600" y="4191000"/>
            <a:ext cx="238125" cy="1905000"/>
          </a:xfrm>
          <a:prstGeom prst="rect">
            <a:avLst/>
          </a:prstGeom>
          <a:noFill/>
        </p:spPr>
      </p:pic>
      <p:pic>
        <p:nvPicPr>
          <p:cNvPr id="11282" name="Picture 18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81275" y="4191000"/>
            <a:ext cx="238125" cy="1905000"/>
          </a:xfrm>
          <a:prstGeom prst="rect">
            <a:avLst/>
          </a:prstGeom>
          <a:noFill/>
        </p:spPr>
      </p:pic>
      <p:grpSp>
        <p:nvGrpSpPr>
          <p:cNvPr id="11286" name="Group 22"/>
          <p:cNvGrpSpPr>
            <a:grpSpLocks/>
          </p:cNvGrpSpPr>
          <p:nvPr/>
        </p:nvGrpSpPr>
        <p:grpSpPr bwMode="auto">
          <a:xfrm>
            <a:off x="7239000" y="3810000"/>
            <a:ext cx="1539875" cy="1509713"/>
            <a:chOff x="4320" y="3216"/>
            <a:chExt cx="970" cy="951"/>
          </a:xfrm>
        </p:grpSpPr>
        <p:sp>
          <p:nvSpPr>
            <p:cNvPr id="11271" name="Text Box 7"/>
            <p:cNvSpPr txBox="1">
              <a:spLocks noChangeArrowheads="1"/>
            </p:cNvSpPr>
            <p:nvPr/>
          </p:nvSpPr>
          <p:spPr bwMode="auto">
            <a:xfrm>
              <a:off x="4320" y="3936"/>
              <a:ext cx="97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Tahoma" pitchFamily="34" charset="0"/>
                  <a:hlinkClick r:id="rId4" action="ppaction://hlinksldjump"/>
                </a:rPr>
                <a:t>Պատասխան</a:t>
              </a:r>
              <a:endParaRPr lang="ru-RU">
                <a:latin typeface="Tahoma" pitchFamily="34" charset="0"/>
              </a:endParaRPr>
            </a:p>
          </p:txBody>
        </p:sp>
        <p:pic>
          <p:nvPicPr>
            <p:cNvPr id="11285" name="Picture 21" descr="j0356802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64" y="3216"/>
              <a:ext cx="648" cy="648"/>
            </a:xfrm>
            <a:prstGeom prst="rect">
              <a:avLst/>
            </a:prstGeom>
            <a:noFill/>
          </p:spPr>
        </p:pic>
      </p:grpSp>
      <p:pic>
        <p:nvPicPr>
          <p:cNvPr id="11287" name="Picture 23" descr="j0356742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67600" y="5715000"/>
            <a:ext cx="1123950" cy="866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4" name="Picture 6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7400" y="2438400"/>
            <a:ext cx="238125" cy="1905000"/>
          </a:xfrm>
          <a:prstGeom prst="rect">
            <a:avLst/>
          </a:prstGeom>
          <a:noFill/>
        </p:spPr>
      </p:pic>
      <p:pic>
        <p:nvPicPr>
          <p:cNvPr id="12295" name="Picture 7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362200"/>
            <a:ext cx="1905000" cy="266700"/>
          </a:xfrm>
          <a:prstGeom prst="rect">
            <a:avLst/>
          </a:prstGeom>
          <a:noFill/>
        </p:spPr>
      </p:pic>
      <p:pic>
        <p:nvPicPr>
          <p:cNvPr id="12296" name="Picture 8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4152900"/>
            <a:ext cx="1905000" cy="266700"/>
          </a:xfrm>
          <a:prstGeom prst="rect">
            <a:avLst/>
          </a:prstGeom>
          <a:noFill/>
        </p:spPr>
      </p:pic>
      <p:pic>
        <p:nvPicPr>
          <p:cNvPr id="12297" name="Picture 9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92400" y="2438400"/>
            <a:ext cx="238125" cy="1905000"/>
          </a:xfrm>
          <a:prstGeom prst="rect">
            <a:avLst/>
          </a:prstGeom>
          <a:noFill/>
        </p:spPr>
      </p:pic>
      <p:pic>
        <p:nvPicPr>
          <p:cNvPr id="12298" name="Picture 10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0075" y="2438400"/>
            <a:ext cx="238125" cy="1905000"/>
          </a:xfrm>
          <a:prstGeom prst="rect">
            <a:avLst/>
          </a:prstGeom>
          <a:noFill/>
        </p:spPr>
      </p:pic>
      <p:pic>
        <p:nvPicPr>
          <p:cNvPr id="12299" name="Picture 11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2362200"/>
            <a:ext cx="1905000" cy="266700"/>
          </a:xfrm>
          <a:prstGeom prst="rect">
            <a:avLst/>
          </a:prstGeom>
          <a:noFill/>
        </p:spPr>
      </p:pic>
      <p:pic>
        <p:nvPicPr>
          <p:cNvPr id="12300" name="Picture 12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4152900"/>
            <a:ext cx="1905000" cy="266700"/>
          </a:xfrm>
          <a:prstGeom prst="rect">
            <a:avLst/>
          </a:prstGeom>
          <a:noFill/>
        </p:spPr>
      </p:pic>
      <p:pic>
        <p:nvPicPr>
          <p:cNvPr id="12301" name="Picture 13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2438400"/>
            <a:ext cx="238125" cy="1905000"/>
          </a:xfrm>
          <a:prstGeom prst="rect">
            <a:avLst/>
          </a:prstGeom>
          <a:noFill/>
        </p:spPr>
      </p:pic>
      <p:pic>
        <p:nvPicPr>
          <p:cNvPr id="12302" name="Picture 14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438400"/>
            <a:ext cx="238125" cy="1905000"/>
          </a:xfrm>
          <a:prstGeom prst="rect">
            <a:avLst/>
          </a:prstGeom>
          <a:noFill/>
        </p:spPr>
      </p:pic>
      <p:sp>
        <p:nvSpPr>
          <p:cNvPr id="12303" name="WordArt 15"/>
          <p:cNvSpPr>
            <a:spLocks noChangeArrowheads="1" noChangeShapeType="1" noTextEdit="1"/>
          </p:cNvSpPr>
          <p:nvPr/>
        </p:nvSpPr>
        <p:spPr bwMode="auto">
          <a:xfrm>
            <a:off x="1981200" y="533400"/>
            <a:ext cx="4572000" cy="685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hy-AM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Sylfaen"/>
              </a:rPr>
              <a:t> Լուծում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Sylfaen"/>
            </a:endParaRPr>
          </a:p>
        </p:txBody>
      </p:sp>
      <p:pic>
        <p:nvPicPr>
          <p:cNvPr id="12304" name="Picture 16" descr="j0356745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67600" y="5334000"/>
            <a:ext cx="1181100" cy="933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04800" y="185738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Tahoma" pitchFamily="34" charset="0"/>
              </a:rPr>
              <a:t>Ունենք 18 լուցկիներից կազմված հետևյալ պատկերը, որում կան 8 եռանկյուններ: Երկու հատիկ տեղափոխիր այնպես, որ ստացվի 6 եռանկյուն: Ի դեպ, չպիտի լինեն ուղղակի կախված լուցկու հատիկներ, ու միայն եռանկյուններ պիտի ստացվեն:</a:t>
            </a:r>
            <a:r>
              <a:rPr lang="ru-RU" sz="2000">
                <a:solidFill>
                  <a:srgbClr val="000000"/>
                </a:solidFill>
                <a:latin typeface="Tahoma" pitchFamily="34" charset="0"/>
              </a:rPr>
              <a:t> </a:t>
            </a:r>
          </a:p>
        </p:txBody>
      </p:sp>
      <p:pic>
        <p:nvPicPr>
          <p:cNvPr id="13355" name="Picture 43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90272">
            <a:off x="1076325" y="3825875"/>
            <a:ext cx="169863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56" name="Picture 44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6188" y="5207000"/>
            <a:ext cx="1905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57" name="Picture 45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8788" y="5205413"/>
            <a:ext cx="21336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58" name="Picture 46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90272">
            <a:off x="1935163" y="2678113"/>
            <a:ext cx="1651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59" name="Picture 47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90272">
            <a:off x="2820988" y="1392238"/>
            <a:ext cx="182562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60" name="Picture 48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2267496">
            <a:off x="3875088" y="1371600"/>
            <a:ext cx="192087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61" name="Picture 49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2267496">
            <a:off x="4838700" y="2601913"/>
            <a:ext cx="192088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62" name="Picture 50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2267496">
            <a:off x="5741988" y="3767138"/>
            <a:ext cx="192087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63" name="Picture 51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388" y="5199063"/>
            <a:ext cx="1905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65" name="Picture 53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2990272">
            <a:off x="5689600" y="2720975"/>
            <a:ext cx="169863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66" name="Picture 54" descr="Copy of 177_large cop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2711450"/>
            <a:ext cx="1905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67" name="Picture 55" descr="Copy of 177_large cop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2687638"/>
            <a:ext cx="21336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68" name="Picture 56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2990272">
            <a:off x="4835525" y="3910013"/>
            <a:ext cx="1651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69" name="Picture 57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2990272">
            <a:off x="3930650" y="4978400"/>
            <a:ext cx="182563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70" name="Picture 58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532504">
            <a:off x="2867025" y="5014913"/>
            <a:ext cx="192088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71" name="Picture 59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532504">
            <a:off x="1903413" y="3836988"/>
            <a:ext cx="192087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72" name="Picture 60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532504">
            <a:off x="1000125" y="2671763"/>
            <a:ext cx="192088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73" name="Picture 61" descr="Copy of 177_large cop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2719388"/>
            <a:ext cx="1905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375" name="Group 63"/>
          <p:cNvGrpSpPr>
            <a:grpSpLocks/>
          </p:cNvGrpSpPr>
          <p:nvPr/>
        </p:nvGrpSpPr>
        <p:grpSpPr bwMode="auto">
          <a:xfrm>
            <a:off x="7299325" y="3581400"/>
            <a:ext cx="1539875" cy="1585913"/>
            <a:chOff x="4598" y="2256"/>
            <a:chExt cx="970" cy="999"/>
          </a:xfrm>
        </p:grpSpPr>
        <p:sp>
          <p:nvSpPr>
            <p:cNvPr id="13318" name="Text Box 6"/>
            <p:cNvSpPr txBox="1">
              <a:spLocks noChangeArrowheads="1"/>
            </p:cNvSpPr>
            <p:nvPr/>
          </p:nvSpPr>
          <p:spPr bwMode="auto">
            <a:xfrm>
              <a:off x="4598" y="3024"/>
              <a:ext cx="97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latin typeface="Tahoma" pitchFamily="34" charset="0"/>
                  <a:hlinkClick r:id="rId5" action="ppaction://hlinksldjump"/>
                </a:rPr>
                <a:t>Պատասխան</a:t>
              </a:r>
              <a:endParaRPr lang="ru-RU">
                <a:latin typeface="Tahoma" pitchFamily="34" charset="0"/>
              </a:endParaRPr>
            </a:p>
          </p:txBody>
        </p:sp>
        <p:pic>
          <p:nvPicPr>
            <p:cNvPr id="13374" name="Picture 62" descr="j0356802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752" y="2256"/>
              <a:ext cx="648" cy="648"/>
            </a:xfrm>
            <a:prstGeom prst="rect">
              <a:avLst/>
            </a:prstGeom>
            <a:noFill/>
          </p:spPr>
        </p:pic>
      </p:grpSp>
      <p:pic>
        <p:nvPicPr>
          <p:cNvPr id="13376" name="Picture 64" descr="j0356742">
            <a:hlinkClick r:id="rId7" action="ppaction://hlinksldjump"/>
          </p:cNvPr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467600" y="5715000"/>
            <a:ext cx="1123950" cy="866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3" name="Picture 7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90272">
            <a:off x="2141538" y="3673475"/>
            <a:ext cx="169862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8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810000"/>
            <a:ext cx="1905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9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5053013"/>
            <a:ext cx="21336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10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90272">
            <a:off x="3000375" y="2525713"/>
            <a:ext cx="1651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Picture 11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90272">
            <a:off x="3886200" y="1239838"/>
            <a:ext cx="182563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8" name="Picture 12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2267496">
            <a:off x="4940300" y="1219200"/>
            <a:ext cx="192088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9" name="Picture 13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2267496">
            <a:off x="5903913" y="2449513"/>
            <a:ext cx="192087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0" name="Picture 14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2267496">
            <a:off x="6807200" y="3614738"/>
            <a:ext cx="192088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1" name="Picture 15" descr="Copy of 177_large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5046663"/>
            <a:ext cx="1905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3" name="Picture 17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2990272">
            <a:off x="6754813" y="2568575"/>
            <a:ext cx="169862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4" name="Picture 18" descr="Copy of 177_large cop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7000" y="3797300"/>
            <a:ext cx="1905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5" name="Picture 19" descr="Copy of 177_large cop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98613" y="2535238"/>
            <a:ext cx="21336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6" name="Picture 20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2990272">
            <a:off x="5900738" y="3757613"/>
            <a:ext cx="1651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7" name="Picture 21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2990272">
            <a:off x="4995863" y="4878388"/>
            <a:ext cx="182562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8" name="Picture 22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532504">
            <a:off x="3932238" y="4914900"/>
            <a:ext cx="192087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9" name="Picture 23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532504">
            <a:off x="2968625" y="3684588"/>
            <a:ext cx="192088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0" name="Picture 24" descr="Copy of 177_large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532504">
            <a:off x="2065338" y="2519363"/>
            <a:ext cx="192087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1" name="Picture 25" descr="Copy of 177_large cop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08613" y="2566988"/>
            <a:ext cx="1905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62" name="WordArt 26"/>
          <p:cNvSpPr>
            <a:spLocks noChangeArrowheads="1" noChangeShapeType="1" noTextEdit="1"/>
          </p:cNvSpPr>
          <p:nvPr/>
        </p:nvSpPr>
        <p:spPr bwMode="auto">
          <a:xfrm>
            <a:off x="1981200" y="533400"/>
            <a:ext cx="4572000" cy="685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hy-AM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Sylfaen"/>
              </a:rPr>
              <a:t> Լուծում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Sylfaen"/>
            </a:endParaRPr>
          </a:p>
        </p:txBody>
      </p:sp>
      <p:pic>
        <p:nvPicPr>
          <p:cNvPr id="14363" name="Picture 27" descr="j0356745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7600" y="5334000"/>
            <a:ext cx="1181100" cy="933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Picture 5" descr="j0356742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5715000"/>
            <a:ext cx="1123950" cy="866775"/>
          </a:xfrm>
          <a:prstGeom prst="rect">
            <a:avLst/>
          </a:prstGeom>
          <a:noFill/>
        </p:spPr>
      </p:pic>
      <p:pic>
        <p:nvPicPr>
          <p:cNvPr id="15366" name="Picture 6" descr="3349- cop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1981200"/>
            <a:ext cx="1638300" cy="1905000"/>
          </a:xfrm>
          <a:prstGeom prst="rect">
            <a:avLst/>
          </a:prstGeom>
          <a:noFill/>
        </p:spPr>
      </p:pic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81000" y="381000"/>
            <a:ext cx="80010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Խաղում են երկուսով: Առաջին մասնակիցը ասում է մեկ ամբողջ թիվ, որը չի գերազանցում 10-ը /նա կարող է ասել նաև 10 թիվը/: Երկրորդ մասնակիցը տվյալ թվին ավելացնում է իր` 10-ը չգերազանցող ամբողջ թիվը և ասում գումարը: Առաջին մասնակիցը</a:t>
            </a:r>
          </a:p>
          <a:p>
            <a:r>
              <a:rPr lang="en-US" sz="2400">
                <a:solidFill>
                  <a:srgbClr val="000000"/>
                </a:solidFill>
              </a:rPr>
              <a:t>ստացված գումարին ավելացնում </a:t>
            </a:r>
          </a:p>
          <a:p>
            <a:r>
              <a:rPr lang="en-US" sz="2400">
                <a:solidFill>
                  <a:srgbClr val="000000"/>
                </a:solidFill>
              </a:rPr>
              <a:t>է իր մյուս ամբողջ թիվը և ասում </a:t>
            </a:r>
          </a:p>
          <a:p>
            <a:r>
              <a:rPr lang="en-US" sz="2400">
                <a:solidFill>
                  <a:srgbClr val="000000"/>
                </a:solidFill>
              </a:rPr>
              <a:t>գումարը: Խաղը շարունակվում </a:t>
            </a:r>
          </a:p>
          <a:p>
            <a:r>
              <a:rPr lang="en-US" sz="2400">
                <a:solidFill>
                  <a:srgbClr val="000000"/>
                </a:solidFill>
              </a:rPr>
              <a:t>է այնքան ժամանակ, մինչև գումարը չի </a:t>
            </a:r>
          </a:p>
          <a:p>
            <a:r>
              <a:rPr lang="en-US" sz="2400">
                <a:solidFill>
                  <a:srgbClr val="000000"/>
                </a:solidFill>
              </a:rPr>
              <a:t>հասնում 100-ի /կամ անցնում է 100-ը/: Հաղթող է ճանաչվում այն խաղացողը, որն առաջինն է հասնում 100 թվին և նկատում է իր հաղթանակը:</a:t>
            </a:r>
            <a:r>
              <a:rPr lang="ru-RU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ematikakanxagher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matematikakanxagher</Template>
  <TotalTime>1</TotalTime>
  <Words>638</Words>
  <Application>Microsoft PowerPoint</Application>
  <PresentationFormat>On-screen Show (4:3)</PresentationFormat>
  <Paragraphs>66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Tahoma</vt:lpstr>
      <vt:lpstr>Sylfaen</vt:lpstr>
      <vt:lpstr>matematikakanxagher</vt:lpstr>
      <vt:lpstr>Slide 1</vt:lpstr>
      <vt:lpstr> 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cp:lastPrinted>1601-01-01T00:00:00Z</cp:lastPrinted>
  <dcterms:created xsi:type="dcterms:W3CDTF">2009-12-07T20:50:15Z</dcterms:created>
  <dcterms:modified xsi:type="dcterms:W3CDTF">2009-12-07T20:51:45Z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